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7" r:id="rId3"/>
    <p:sldId id="258" r:id="rId4"/>
    <p:sldId id="259" r:id="rId5"/>
    <p:sldId id="260" r:id="rId6"/>
    <p:sldId id="261" r:id="rId7"/>
    <p:sldId id="262" r:id="rId8"/>
    <p:sldId id="297" r:id="rId9"/>
    <p:sldId id="264" r:id="rId10"/>
    <p:sldId id="263" r:id="rId11"/>
    <p:sldId id="265" r:id="rId12"/>
    <p:sldId id="266" r:id="rId13"/>
    <p:sldId id="268" r:id="rId14"/>
    <p:sldId id="273" r:id="rId15"/>
    <p:sldId id="270" r:id="rId16"/>
    <p:sldId id="271" r:id="rId17"/>
    <p:sldId id="272" r:id="rId18"/>
    <p:sldId id="278" r:id="rId19"/>
    <p:sldId id="269" r:id="rId20"/>
    <p:sldId id="299" r:id="rId21"/>
    <p:sldId id="274" r:id="rId22"/>
    <p:sldId id="281" r:id="rId23"/>
    <p:sldId id="283" r:id="rId24"/>
    <p:sldId id="276" r:id="rId25"/>
    <p:sldId id="275" r:id="rId26"/>
    <p:sldId id="300" r:id="rId27"/>
    <p:sldId id="301" r:id="rId28"/>
    <p:sldId id="302" r:id="rId29"/>
    <p:sldId id="303" r:id="rId30"/>
    <p:sldId id="307" r:id="rId31"/>
    <p:sldId id="304" r:id="rId32"/>
    <p:sldId id="305" r:id="rId33"/>
    <p:sldId id="306" r:id="rId34"/>
    <p:sldId id="308" r:id="rId35"/>
    <p:sldId id="294" r:id="rId36"/>
    <p:sldId id="309" r:id="rId37"/>
    <p:sldId id="295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828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01569-5C72-438F-A225-C7E8057CE1CE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1100F-8023-4E71-9D32-0BBE34A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69B0F-EA0B-43DD-98A0-7BF5283E869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1100F-8023-4E71-9D32-0BBE34A69F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8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69B0F-EA0B-43DD-98A0-7BF5283E869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7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0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6445F-D4DD-4C07-98F2-3EC7E99E33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7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89F4A-5341-4AFE-9946-FC0ECE6E89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0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F85B6-7483-4F90-82FD-2A69E4F66C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14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21C2E-468A-469E-A925-687384F87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3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1E969-EB15-4512-8232-FDB9272EBB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7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93B88-FB4E-4115-A41A-0F85F8AB9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52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7CA69-BF76-4E62-B181-51DE76415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1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3F084-75D2-488B-BF01-5C027DB1E7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2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32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C340-7703-4638-B49C-01CB6E4C56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9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78AA-990B-4EC2-85CC-253386E965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7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F1871-37A8-44F2-8841-C5FC11C14D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2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6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85621-E123-4FC7-9A74-5290B4E6A392}" type="datetimeFigureOut">
              <a:rPr lang="en-US" smtClean="0"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58C3-9579-4468-A1DD-F841A92AA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3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A58350-D1A8-4CF8-B351-2DA7930797F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90396"/>
            <a:ext cx="2127124" cy="20116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-33249"/>
            <a:ext cx="3011547" cy="216568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1" y="25748"/>
            <a:ext cx="2192558" cy="21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7798" y="3441680"/>
            <a:ext cx="4847289" cy="3416320"/>
          </a:xfrm>
          <a:prstGeom prst="rect">
            <a:avLst/>
          </a:prstGeom>
          <a:gradFill>
            <a:gsLst>
              <a:gs pos="0">
                <a:srgbClr val="E6DCAC">
                  <a:lumMod val="22000"/>
                  <a:lumOff val="78000"/>
                </a:srgbClr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Industrialization</a:t>
            </a:r>
          </a:p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nd the</a:t>
            </a:r>
          </a:p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“Gilded Age</a:t>
            </a:r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”</a:t>
            </a:r>
          </a:p>
          <a:p>
            <a:pPr algn="ctr"/>
            <a:endParaRPr lang="en-US" sz="54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2133600"/>
            <a:ext cx="1634982" cy="13258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1" y="2152488"/>
            <a:ext cx="1505772" cy="13258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087" y="4202076"/>
            <a:ext cx="2121689" cy="265592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73" y="2133600"/>
            <a:ext cx="1582786" cy="13208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6019800"/>
            <a:ext cx="3581400" cy="609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STAAR Review 2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Picture 2" descr="C:\Users\mike.montgomery\Documents\05 Gilded Age\telephone man animat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59" y="25748"/>
            <a:ext cx="1483441" cy="208151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ike.montgomery\Documents\05 Gilded Age\corp ma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347781" cy="208483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ike.montgomery\Documents\05 Gilded Age\SteamEngine[1]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r="4846"/>
          <a:stretch/>
        </p:blipFill>
        <p:spPr bwMode="auto">
          <a:xfrm>
            <a:off x="7038982" y="2132434"/>
            <a:ext cx="2166800" cy="20116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ShzQtiyl_UACE96ebQgOxHZNlOXYObImW7DgbQH_BZU81DfYY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135552" cy="25603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05 Gilded Age\railroads 186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265" r="8616" b="10132"/>
          <a:stretch/>
        </p:blipFill>
        <p:spPr bwMode="auto">
          <a:xfrm>
            <a:off x="5264330" y="1295400"/>
            <a:ext cx="37120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3.gstatic.com/images?q=tbn:ANd9GcSABy4-WRQ4KWTV9esacfxH1b1dnXgXjh-7CBxay8RoSVzmPgDX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459" y="3316616"/>
            <a:ext cx="1619250" cy="6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dirty="0" smtClean="0"/>
              <a:t>The Growth of Railroads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2272"/>
            <a:ext cx="4876800" cy="5493327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Before the Civil War, most of the railroad track in America had been built in the Eastern USA, especially in the Northeast.</a:t>
            </a:r>
          </a:p>
          <a:p>
            <a:r>
              <a:rPr lang="en-US" sz="2600" dirty="0" smtClean="0"/>
              <a:t>Gold was discovered in the West and people slowly began migrating westward.</a:t>
            </a:r>
          </a:p>
          <a:p>
            <a:r>
              <a:rPr lang="en-US" sz="2600" dirty="0" smtClean="0"/>
              <a:t>Travel was slow and difficult.</a:t>
            </a:r>
          </a:p>
          <a:p>
            <a:r>
              <a:rPr lang="en-US" sz="2600" dirty="0" smtClean="0"/>
              <a:t>There was a desire to build a </a:t>
            </a:r>
            <a:r>
              <a:rPr lang="en-US" sz="2600" u="sng" dirty="0" smtClean="0"/>
              <a:t>transcontinental </a:t>
            </a:r>
            <a:r>
              <a:rPr lang="en-US" sz="2600" dirty="0" smtClean="0"/>
              <a:t>railway that connected the East coast with the riches of California and the West.</a:t>
            </a:r>
          </a:p>
          <a:p>
            <a:r>
              <a:rPr lang="en-US" sz="2600" dirty="0" smtClean="0"/>
              <a:t>But what route would it take?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-0.97274 -3.33333E-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The Transcontinental Railroad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648200" cy="45720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Opinions differed as to which route to take.</a:t>
            </a:r>
          </a:p>
          <a:p>
            <a:r>
              <a:rPr lang="en-US" sz="2600" dirty="0" smtClean="0"/>
              <a:t>Should it go through the North or along a southern route?</a:t>
            </a:r>
          </a:p>
          <a:p>
            <a:r>
              <a:rPr lang="en-US" sz="2600" dirty="0" smtClean="0"/>
              <a:t>The resulting Civil War caused the Transcontinental Railroad to be built along a northern route from Omaha, Nebraska to Sacramento, California.</a:t>
            </a:r>
          </a:p>
          <a:p>
            <a:r>
              <a:rPr lang="en-US" sz="2600" dirty="0" smtClean="0"/>
              <a:t>Travel time would decrease from months to a few days.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0772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Railroads would have a significant impact on the economic, cultural, and social development of the Western United States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sdpb.org/EducationalServicesGuide/etvprograms/pdf/19thMaps/Transcontinental_Rail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67" y="2114550"/>
            <a:ext cx="4437334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56" y="1116049"/>
            <a:ext cx="5669888" cy="2734056"/>
          </a:xfrm>
        </p:spPr>
        <p:txBody>
          <a:bodyPr>
            <a:normAutofit/>
          </a:bodyPr>
          <a:lstStyle/>
          <a:p>
            <a:r>
              <a:rPr lang="en-US" sz="2600" dirty="0"/>
              <a:t>Civil War vets, Irish laborers, and free blacks started </a:t>
            </a:r>
            <a:r>
              <a:rPr lang="en-US" sz="2600" dirty="0" smtClean="0"/>
              <a:t>working westward from Omaha.</a:t>
            </a:r>
          </a:p>
          <a:p>
            <a:r>
              <a:rPr lang="en-US" sz="2600" dirty="0" smtClean="0"/>
              <a:t>Chinese </a:t>
            </a:r>
            <a:r>
              <a:rPr lang="en-US" sz="2600" dirty="0"/>
              <a:t>workers </a:t>
            </a:r>
            <a:r>
              <a:rPr lang="en-US" sz="2600" dirty="0" smtClean="0"/>
              <a:t>started eastward from </a:t>
            </a:r>
            <a:r>
              <a:rPr lang="en-US" sz="2600" dirty="0"/>
              <a:t>Sacramento. </a:t>
            </a:r>
          </a:p>
          <a:p>
            <a:r>
              <a:rPr lang="en-US" sz="2600" dirty="0"/>
              <a:t>They </a:t>
            </a:r>
            <a:r>
              <a:rPr lang="en-US" sz="2600" dirty="0" smtClean="0"/>
              <a:t>met </a:t>
            </a:r>
            <a:r>
              <a:rPr lang="en-US" sz="2600" dirty="0"/>
              <a:t>at Promontory Point, Utah.</a:t>
            </a:r>
          </a:p>
          <a:p>
            <a:endParaRPr lang="en-US" sz="2600" dirty="0"/>
          </a:p>
        </p:txBody>
      </p:sp>
      <p:pic>
        <p:nvPicPr>
          <p:cNvPr id="3075" name="Picture 3" descr="C:\Users\mike.montgomery\Documents\05 Gilded Age\railroad chin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44" y="4038600"/>
            <a:ext cx="3087556" cy="204718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e.montgomery\Documents\05 Gilded Age\railroads ve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67" y="1443228"/>
            <a:ext cx="2976033" cy="214274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Building the Transcontinental Railroad</a:t>
            </a:r>
            <a:endParaRPr lang="en-US" dirty="0"/>
          </a:p>
        </p:txBody>
      </p:sp>
      <p:pic>
        <p:nvPicPr>
          <p:cNvPr id="3078" name="Picture 6" descr="http://msnbcmedia4.msn.com/j/msnbc/Components/Photo_StoryLevel/080522/Race_timeline/080521-society-railroad-hmed.h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22294"/>
            <a:ext cx="4645687" cy="27833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The Impact of the Railroads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07867"/>
            <a:ext cx="4953000" cy="522153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Transcontinental Railroad connected the different regions of the United States and Railroads became the lifeline to the West.</a:t>
            </a:r>
          </a:p>
          <a:p>
            <a:r>
              <a:rPr lang="en-US" sz="2600" dirty="0" smtClean="0"/>
              <a:t>Trains brought the settlers and everything they needed to the West as towns sprang up.</a:t>
            </a:r>
          </a:p>
          <a:p>
            <a:r>
              <a:rPr lang="en-US" sz="2600" dirty="0" smtClean="0"/>
              <a:t>Trains returned to the East with the products the West produced, beef, wheat, lumber, and gold.</a:t>
            </a:r>
          </a:p>
          <a:p>
            <a:endParaRPr lang="en-US" sz="2600" dirty="0"/>
          </a:p>
        </p:txBody>
      </p:sp>
      <p:pic>
        <p:nvPicPr>
          <p:cNvPr id="1028" name="Picture 4" descr="C:\Users\mike.montgomery\Documents\05 Gilded Age\railroads peo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86994"/>
            <a:ext cx="3674914" cy="24116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ke.montgomery\Documents\05 Gilded Age\railroad town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36" y="4186993"/>
            <a:ext cx="3550915" cy="24116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ke.montgomery\Documents\05 Gilded Age\railroads product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3" r="29026" b="14668"/>
          <a:stretch/>
        </p:blipFill>
        <p:spPr bwMode="auto">
          <a:xfrm>
            <a:off x="5309936" y="4295544"/>
            <a:ext cx="3749040" cy="21945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ke.montgomery\Documents\05 Gilded Age\railroads-1870[1]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0" y="1406846"/>
            <a:ext cx="8404645" cy="50832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29045 -0.1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Development of a National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3000"/>
            <a:ext cx="5029200" cy="52578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A new truly national market began to emerge as railroads, canals, the telegraph and telephone linked </a:t>
            </a:r>
            <a:r>
              <a:rPr lang="en-US" sz="2600" dirty="0"/>
              <a:t>the country together. </a:t>
            </a:r>
            <a:endParaRPr lang="en-US" sz="2600" dirty="0" smtClean="0"/>
          </a:p>
          <a:p>
            <a:r>
              <a:rPr lang="en-US" sz="2600" dirty="0" smtClean="0"/>
              <a:t>National  producers could ship their goods cheaper and would dominate sales in the West.</a:t>
            </a:r>
          </a:p>
          <a:p>
            <a:r>
              <a:rPr lang="en-US" sz="2600" dirty="0" smtClean="0"/>
              <a:t>New methods of marketing  and advertising gave manufacturers ability to expand across the nation.</a:t>
            </a:r>
          </a:p>
          <a:p>
            <a:r>
              <a:rPr lang="en-US" sz="2600" dirty="0" smtClean="0"/>
              <a:t>Catalogs became “wish lists”</a:t>
            </a:r>
            <a:endParaRPr lang="en-US" sz="2600" dirty="0"/>
          </a:p>
        </p:txBody>
      </p:sp>
      <p:pic>
        <p:nvPicPr>
          <p:cNvPr id="5122" name="Picture 2" descr="C:\Users\mike.montgomery\Documents\05 Gilded Age\Sears catal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13865" r="21999" b="-269"/>
          <a:stretch/>
        </p:blipFill>
        <p:spPr bwMode="auto">
          <a:xfrm>
            <a:off x="5230227" y="1481956"/>
            <a:ext cx="3584693" cy="483933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ornellpubs.com/Images/Fisher-o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0" y="2577966"/>
            <a:ext cx="3583325" cy="27218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1.bp.blogspot.com/_I8xQuJY0zgo/TTeUvEtrxZI/AAAAAAAAFLQ/2qXt4Z0AHNo/s1600/flex%2Bgd%2Bhist%2B1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42" y="1714448"/>
            <a:ext cx="3048000" cy="37433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ke.montgomery\Documents\05 Gilded Age\Sears ad sho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93" y="2103092"/>
            <a:ext cx="3584693" cy="32556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classconnection.s3.amazonaws.com/22/flashcards/1045022/png/untitled13648797226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2090"/>
            <a:ext cx="3714750" cy="374332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1.bp.blogspot.com/-O7zxBrhfOLQ/TwshzhWK1MI/AAAAAAAACkU/dzEI5oyKuZw/s1600/IMG_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92" y="1764718"/>
            <a:ext cx="2781300" cy="37433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bonkersinstitute.org/showpics/brainsal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92" y="1615431"/>
            <a:ext cx="2813937" cy="470586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ages.fineartamerica.com/images-medium-large-5/luxury-outhouse-brenda-conra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0" y="1710774"/>
            <a:ext cx="3564639" cy="45391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7504" y="4636848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nd when a new catalog 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came the old one served another purpose…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Impact of Population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366"/>
            <a:ext cx="4876800" cy="51816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USA experienced a rapid population growth, as the population jumped from over    2 million to 76 million in just     50 years, cities were crowded .</a:t>
            </a:r>
          </a:p>
          <a:p>
            <a:r>
              <a:rPr lang="en-US" sz="2600" dirty="0" smtClean="0"/>
              <a:t>A high birth rate and a constant stream of immigrants created a rising demand for goods and the growing population was a steady supply of cheap labor.</a:t>
            </a:r>
          </a:p>
          <a:p>
            <a:r>
              <a:rPr lang="en-US" sz="2600" dirty="0" smtClean="0"/>
              <a:t>This population growth  favored business expansion.</a:t>
            </a:r>
          </a:p>
        </p:txBody>
      </p:sp>
      <p:pic>
        <p:nvPicPr>
          <p:cNvPr id="6147" name="Picture 3" descr="C:\Users\mike.montgomery\Documents\05 Gilded Age\pop growth 1800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30" y="1214515"/>
            <a:ext cx="3843269" cy="25680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ike.montgomery\Documents\05 Gilded Age\population city crowd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31" y="3938738"/>
            <a:ext cx="3816191" cy="284306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4611"/>
            <a:ext cx="54864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Lumbering depleted the forests.</a:t>
            </a:r>
          </a:p>
          <a:p>
            <a:r>
              <a:rPr lang="en-US" sz="2600" dirty="0" smtClean="0"/>
              <a:t>Sodbusters </a:t>
            </a:r>
            <a:r>
              <a:rPr lang="en-US" sz="2600" dirty="0"/>
              <a:t>would plow the </a:t>
            </a:r>
            <a:r>
              <a:rPr lang="en-US" sz="2600" dirty="0" smtClean="0"/>
              <a:t>Great Plains to plant crops.</a:t>
            </a:r>
          </a:p>
          <a:p>
            <a:r>
              <a:rPr lang="en-US" sz="2600" dirty="0" smtClean="0"/>
              <a:t>Mining for gold and other precious minerals destroyed the land.</a:t>
            </a:r>
          </a:p>
          <a:p>
            <a:r>
              <a:rPr lang="en-US" sz="2600" dirty="0"/>
              <a:t>The Railroads and buffalo hunters </a:t>
            </a:r>
            <a:r>
              <a:rPr lang="en-US" sz="2600" dirty="0" smtClean="0"/>
              <a:t>would soon wipe </a:t>
            </a:r>
            <a:r>
              <a:rPr lang="en-US" sz="2600" dirty="0"/>
              <a:t>out the buffalo. </a:t>
            </a:r>
            <a:endParaRPr lang="en-US" sz="2600" dirty="0" smtClean="0"/>
          </a:p>
          <a:p>
            <a:r>
              <a:rPr lang="en-US" sz="2600" dirty="0" smtClean="0"/>
              <a:t>Rivers and lakes would be polluted.</a:t>
            </a:r>
            <a:endParaRPr lang="en-US" sz="2600" dirty="0"/>
          </a:p>
        </p:txBody>
      </p:sp>
      <p:pic>
        <p:nvPicPr>
          <p:cNvPr id="5" name="Picture 7" descr="C:\Users\mike.montgomery\Documents\05 Gilded Age\sodbuster 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1" y="2819400"/>
            <a:ext cx="3006979" cy="18941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229600" cy="868362"/>
          </a:xfrm>
        </p:spPr>
        <p:txBody>
          <a:bodyPr/>
          <a:lstStyle/>
          <a:p>
            <a:r>
              <a:rPr lang="en-US" dirty="0" smtClean="0"/>
              <a:t>Impact of Population Growth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8422" y="914400"/>
            <a:ext cx="3006978" cy="17373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iningartifacts.org/Hydraulic_Mining_in_Ida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1" y="4952539"/>
            <a:ext cx="3083179" cy="1831221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retronaut.com/wp-content/uploads/2011/06/Buffalo-Skulls-18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48738"/>
            <a:ext cx="2438400" cy="18029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radio.weblogs.com/0101170/images/water/big5tunn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64" y="4899940"/>
            <a:ext cx="2694064" cy="18517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610600" cy="792162"/>
          </a:xfrm>
          <a:solidFill>
            <a:schemeClr val="bg2">
              <a:alpha val="28000"/>
            </a:schemeClr>
          </a:solidFill>
          <a:ln/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Growth of Cities Brings Problems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1447800" y="1447800"/>
            <a:ext cx="1371600" cy="1143000"/>
          </a:xfrm>
          <a:prstGeom prst="wedgeRoundRectCallout">
            <a:avLst>
              <a:gd name="adj1" fmla="val -53704"/>
              <a:gd name="adj2" fmla="val 9805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Did you here Joe coughing all night?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6096000" y="1524000"/>
            <a:ext cx="1371600" cy="1143000"/>
          </a:xfrm>
          <a:prstGeom prst="wedgeRoundRectCallout">
            <a:avLst>
              <a:gd name="adj1" fmla="val 120718"/>
              <a:gd name="adj2" fmla="val 28611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Boy this water sure smells funny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2362200" y="4572000"/>
            <a:ext cx="1371600" cy="1447800"/>
          </a:xfrm>
          <a:prstGeom prst="wedgeRoundRectCallout">
            <a:avLst>
              <a:gd name="adj1" fmla="val -120370"/>
              <a:gd name="adj2" fmla="val -59542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If they don’t shut up I’m going to kick their &amp;#@!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4191000" y="1752600"/>
            <a:ext cx="1371600" cy="685800"/>
          </a:xfrm>
          <a:prstGeom prst="wedgeRoundRectCallout">
            <a:avLst>
              <a:gd name="adj1" fmla="val -25926"/>
              <a:gd name="adj2" fmla="val -136574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Look out below !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6553200" y="3810000"/>
            <a:ext cx="1600200" cy="914400"/>
          </a:xfrm>
          <a:prstGeom prst="wedgeRoundRectCallout">
            <a:avLst>
              <a:gd name="adj1" fmla="val 87699"/>
              <a:gd name="adj2" fmla="val -10017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Billy Bob you shouldn’t smoke in bed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4495800" y="3048000"/>
            <a:ext cx="1371600" cy="914400"/>
          </a:xfrm>
          <a:prstGeom prst="wedgeRoundRectCallout">
            <a:avLst>
              <a:gd name="adj1" fmla="val 22917"/>
              <a:gd name="adj2" fmla="val 10017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Wish we could afford to move</a:t>
            </a: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4724400" y="5410200"/>
            <a:ext cx="1371600" cy="685800"/>
          </a:xfrm>
          <a:prstGeom prst="wedgeRoundRectCallout">
            <a:avLst>
              <a:gd name="adj1" fmla="val -67130"/>
              <a:gd name="adj2" fmla="val -112269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Something sure stinks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2743200" y="2743200"/>
            <a:ext cx="1447800" cy="914400"/>
          </a:xfrm>
          <a:prstGeom prst="wedgeRoundRectCallout">
            <a:avLst>
              <a:gd name="adj1" fmla="val 11731"/>
              <a:gd name="adj2" fmla="val -99829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The toilet doesn’t flush again !</a:t>
            </a:r>
          </a:p>
        </p:txBody>
      </p:sp>
    </p:spTree>
    <p:extLst>
      <p:ext uri="{BB962C8B-B14F-4D97-AF65-F5344CB8AC3E}">
        <p14:creationId xmlns:p14="http://schemas.microsoft.com/office/powerpoint/2010/main" val="36069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New Types of Business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257800" cy="51054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Before the Civil War, most businesses were owned by individuals or by a groups of partners.</a:t>
            </a:r>
          </a:p>
          <a:p>
            <a:r>
              <a:rPr lang="en-US" sz="2600" dirty="0" smtClean="0"/>
              <a:t>After the war, corporations became more common.</a:t>
            </a:r>
          </a:p>
          <a:p>
            <a:r>
              <a:rPr lang="en-US" sz="2600" dirty="0" smtClean="0"/>
              <a:t>A </a:t>
            </a:r>
            <a:r>
              <a:rPr lang="en-US" sz="2600" b="1" dirty="0" smtClean="0">
                <a:solidFill>
                  <a:srgbClr val="FF0000"/>
                </a:solidFill>
              </a:rPr>
              <a:t>corporation</a:t>
            </a:r>
            <a:r>
              <a:rPr lang="en-US" sz="2600" dirty="0" smtClean="0"/>
              <a:t> is a company chartered by the state and recognized as a separate ‘person’.</a:t>
            </a:r>
          </a:p>
          <a:p>
            <a:r>
              <a:rPr lang="en-US" sz="2600" dirty="0" smtClean="0"/>
              <a:t>Bam! BIG Business was born.</a:t>
            </a:r>
            <a:endParaRPr lang="en-US" sz="2600" dirty="0"/>
          </a:p>
        </p:txBody>
      </p:sp>
      <p:pic>
        <p:nvPicPr>
          <p:cNvPr id="2052" name="Picture 4" descr="http://annyas.com/screenshots/images/1929/big-business-title-sti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-712" b="4478"/>
          <a:stretch/>
        </p:blipFill>
        <p:spPr bwMode="auto">
          <a:xfrm>
            <a:off x="5577840" y="4731959"/>
            <a:ext cx="27432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qph.is.quoracdn.net/main-qimg-44938005b96aef9b864f4f384a733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343400" cy="3316779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7917 0.0694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Corporations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677142" cy="5334000"/>
          </a:xfrm>
        </p:spPr>
        <p:txBody>
          <a:bodyPr>
            <a:normAutofit lnSpcReduction="10000"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Corporations</a:t>
            </a:r>
            <a:r>
              <a:rPr lang="en-US" sz="2600" dirty="0" smtClean="0"/>
              <a:t> issue and sell ‘</a:t>
            </a:r>
            <a:r>
              <a:rPr lang="en-US" sz="2600" b="1" dirty="0" smtClean="0">
                <a:solidFill>
                  <a:srgbClr val="FF0000"/>
                </a:solidFill>
              </a:rPr>
              <a:t>stock</a:t>
            </a:r>
            <a:r>
              <a:rPr lang="en-US" sz="2600" dirty="0" smtClean="0"/>
              <a:t>’ or shares of a company.</a:t>
            </a:r>
          </a:p>
          <a:p>
            <a:r>
              <a:rPr lang="en-US" sz="2600" dirty="0" smtClean="0"/>
              <a:t>A </a:t>
            </a:r>
            <a:r>
              <a:rPr lang="en-US" sz="2600" b="1" dirty="0" smtClean="0">
                <a:solidFill>
                  <a:srgbClr val="FF0000"/>
                </a:solidFill>
              </a:rPr>
              <a:t>shareholder</a:t>
            </a:r>
            <a:r>
              <a:rPr lang="en-US" sz="2600" dirty="0" smtClean="0"/>
              <a:t> is a partial owner, and they receive a share of a corporations profits based on the amount of stock they own.</a:t>
            </a:r>
          </a:p>
          <a:p>
            <a:r>
              <a:rPr lang="en-US" sz="2600" dirty="0" smtClean="0"/>
              <a:t>Shareholders were responsible only for the shares they own, not for losses and are protected from lawsuits.</a:t>
            </a:r>
          </a:p>
          <a:p>
            <a:r>
              <a:rPr lang="en-US" sz="2600" dirty="0" smtClean="0"/>
              <a:t>Corporations allowed for people to pool their money to raise the huge sums needed to build railroads, factories, steel mill, etc.</a:t>
            </a:r>
            <a:endParaRPr lang="en-US" sz="2600" dirty="0"/>
          </a:p>
        </p:txBody>
      </p:sp>
      <p:pic>
        <p:nvPicPr>
          <p:cNvPr id="3074" name="Picture 2" descr="C:\Users\mike.montgomery\Documents\05 Gilded Age\stock certific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64" y="1295400"/>
            <a:ext cx="2830563" cy="20574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9470" y="3581400"/>
            <a:ext cx="23355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smtClean="0"/>
              <a:t>Corporations made modern industrial production possible</a:t>
            </a:r>
            <a:endParaRPr lang="en-US" sz="2600" b="1" i="1" dirty="0"/>
          </a:p>
        </p:txBody>
      </p:sp>
    </p:spTree>
    <p:extLst>
      <p:ext uri="{BB962C8B-B14F-4D97-AF65-F5344CB8AC3E}">
        <p14:creationId xmlns:p14="http://schemas.microsoft.com/office/powerpoint/2010/main" val="19606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638800"/>
          </a:xfrm>
        </p:spPr>
        <p:txBody>
          <a:bodyPr>
            <a:noAutofit/>
          </a:bodyPr>
          <a:lstStyle/>
          <a:p>
            <a:r>
              <a:rPr lang="en-US" sz="2600" b="1" dirty="0"/>
              <a:t>I</a:t>
            </a:r>
            <a:r>
              <a:rPr lang="en-US" sz="2600" b="1" dirty="0" smtClean="0"/>
              <a:t>ndustrialization </a:t>
            </a:r>
            <a:r>
              <a:rPr lang="en-US" sz="2600" dirty="0" smtClean="0"/>
              <a:t>continued at a rapid pace in the years following the Civil War.</a:t>
            </a:r>
          </a:p>
          <a:p>
            <a:r>
              <a:rPr lang="en-US" sz="2600" dirty="0" smtClean="0"/>
              <a:t>The </a:t>
            </a:r>
            <a:r>
              <a:rPr lang="en-US" sz="2600" b="1" dirty="0" smtClean="0"/>
              <a:t>Bessemer Process </a:t>
            </a:r>
            <a:r>
              <a:rPr lang="en-US" sz="2600" dirty="0" smtClean="0"/>
              <a:t>for making steel, allowed for a boom in industry.</a:t>
            </a:r>
          </a:p>
          <a:p>
            <a:r>
              <a:rPr lang="en-US" sz="2600" b="1" dirty="0" smtClean="0"/>
              <a:t>New inventions </a:t>
            </a:r>
            <a:r>
              <a:rPr lang="en-US" sz="2600" dirty="0" smtClean="0"/>
              <a:t>– like the telegraph, telephone, typewriter, and the sewing machine made America more productive.</a:t>
            </a:r>
          </a:p>
          <a:p>
            <a:r>
              <a:rPr lang="en-US" sz="2600" b="1" dirty="0" smtClean="0"/>
              <a:t>Natural Resources </a:t>
            </a:r>
            <a:r>
              <a:rPr lang="en-US" sz="2600" dirty="0" smtClean="0"/>
              <a:t>– like oil and electricity became important sources of energy.</a:t>
            </a:r>
          </a:p>
          <a:p>
            <a:r>
              <a:rPr lang="en-US" sz="2600" b="1" dirty="0" smtClean="0"/>
              <a:t>Entrepreneurs</a:t>
            </a:r>
            <a:r>
              <a:rPr lang="en-US" sz="2600" dirty="0" smtClean="0"/>
              <a:t> – like John D. Rockefeller and Andrew Carnegie establish new business techniques.</a:t>
            </a:r>
          </a:p>
          <a:p>
            <a:r>
              <a:rPr lang="en-US" sz="2600" b="1" dirty="0" smtClean="0"/>
              <a:t>Labor</a:t>
            </a:r>
            <a:r>
              <a:rPr lang="en-US" sz="2600" dirty="0" smtClean="0"/>
              <a:t> – workers would organize to gain higher wages, better working conditions, and an 8 hour workday.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678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dvAuto="2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Free Enterprise System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517707"/>
          </a:xfrm>
        </p:spPr>
        <p:txBody>
          <a:bodyPr>
            <a:normAutofit/>
          </a:bodyPr>
          <a:lstStyle/>
          <a:p>
            <a:r>
              <a:rPr lang="en-US" sz="2600" dirty="0"/>
              <a:t>The Success of America’s industrialization was based on its free enterprise system.</a:t>
            </a:r>
          </a:p>
          <a:p>
            <a:r>
              <a:rPr lang="en-US" sz="2600" b="1" dirty="0" smtClean="0">
                <a:solidFill>
                  <a:srgbClr val="FF0000"/>
                </a:solidFill>
              </a:rPr>
              <a:t>Free Enterprise System </a:t>
            </a:r>
            <a:r>
              <a:rPr lang="en-US" sz="2600" dirty="0" smtClean="0"/>
              <a:t>is when people have the freedom to make their own choices in </a:t>
            </a:r>
            <a:r>
              <a:rPr lang="en-US" sz="2600" u="sng" dirty="0" smtClean="0"/>
              <a:t>what to buy</a:t>
            </a:r>
            <a:r>
              <a:rPr lang="en-US" sz="2600" dirty="0" smtClean="0"/>
              <a:t>, </a:t>
            </a:r>
            <a:r>
              <a:rPr lang="en-US" sz="2600" u="sng" dirty="0" smtClean="0"/>
              <a:t>where to work</a:t>
            </a:r>
            <a:r>
              <a:rPr lang="en-US" sz="2600" dirty="0" smtClean="0"/>
              <a:t>, and </a:t>
            </a:r>
            <a:r>
              <a:rPr lang="en-US" sz="2600" u="sng" dirty="0" smtClean="0"/>
              <a:t>what to make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People are free to use their money and time to start a business in hopes of making a profit. </a:t>
            </a:r>
            <a:r>
              <a:rPr lang="en-US" sz="2600" b="1" dirty="0" smtClean="0">
                <a:solidFill>
                  <a:srgbClr val="FF0000"/>
                </a:solidFill>
              </a:rPr>
              <a:t>(Producers)</a:t>
            </a:r>
          </a:p>
          <a:p>
            <a:r>
              <a:rPr lang="en-US" sz="2600" dirty="0" smtClean="0"/>
              <a:t>People are free to choose the type of product they wish to buy and how much they’ll pay. </a:t>
            </a:r>
            <a:r>
              <a:rPr lang="en-US" sz="2600" dirty="0" smtClean="0">
                <a:solidFill>
                  <a:srgbClr val="92D050"/>
                </a:solidFill>
              </a:rPr>
              <a:t>(</a:t>
            </a:r>
            <a:r>
              <a:rPr lang="en-US" sz="2600" b="1" dirty="0" smtClean="0">
                <a:solidFill>
                  <a:srgbClr val="92D050"/>
                </a:solidFill>
              </a:rPr>
              <a:t>Consumers</a:t>
            </a:r>
            <a:r>
              <a:rPr lang="en-US" sz="2600" dirty="0" smtClean="0">
                <a:solidFill>
                  <a:srgbClr val="92D050"/>
                </a:solidFill>
              </a:rPr>
              <a:t>)</a:t>
            </a:r>
            <a:endParaRPr lang="en-US" sz="2600" dirty="0" smtClean="0"/>
          </a:p>
        </p:txBody>
      </p:sp>
      <p:pic>
        <p:nvPicPr>
          <p:cNvPr id="5" name="Picture 2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5334000"/>
            <a:ext cx="1295400" cy="1263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-0.04769 L -0.45417 -0.43658 " pathEditMode="relative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The Free Enterprise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4671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People </a:t>
            </a:r>
            <a:r>
              <a:rPr lang="en-US" sz="2600" dirty="0"/>
              <a:t>have </a:t>
            </a:r>
            <a:r>
              <a:rPr lang="en-US" sz="2600" u="sng" dirty="0"/>
              <a:t>unlimited wants</a:t>
            </a:r>
            <a:r>
              <a:rPr lang="en-US" sz="2600" dirty="0"/>
              <a:t> </a:t>
            </a:r>
            <a:r>
              <a:rPr lang="en-US" sz="2600" dirty="0" smtClean="0"/>
              <a:t>but </a:t>
            </a:r>
            <a:r>
              <a:rPr lang="en-US" sz="2600" dirty="0"/>
              <a:t>we have </a:t>
            </a:r>
            <a:r>
              <a:rPr lang="en-US" sz="2600" u="sng" dirty="0"/>
              <a:t>limited resources</a:t>
            </a:r>
            <a:r>
              <a:rPr lang="en-US" sz="2600" dirty="0"/>
              <a:t> to satisfy these </a:t>
            </a:r>
            <a:r>
              <a:rPr lang="en-US" sz="2600" dirty="0" smtClean="0"/>
              <a:t>wants.</a:t>
            </a:r>
          </a:p>
          <a:p>
            <a:r>
              <a:rPr lang="en-US" sz="2600" dirty="0" smtClean="0"/>
              <a:t>Businesses use their resources to compete with each other to satisfy these consumer desires.</a:t>
            </a:r>
            <a:endParaRPr lang="en-US" sz="2600" dirty="0"/>
          </a:p>
          <a:p>
            <a:r>
              <a:rPr lang="en-US" sz="2600" dirty="0" smtClean="0"/>
              <a:t>Every society must answer three basic economic questions to determine how to use its resources to satisfy these wants.</a:t>
            </a:r>
          </a:p>
        </p:txBody>
      </p:sp>
      <p:sp>
        <p:nvSpPr>
          <p:cNvPr id="5" name="Oval 4"/>
          <p:cNvSpPr/>
          <p:nvPr/>
        </p:nvSpPr>
        <p:spPr>
          <a:xfrm>
            <a:off x="1752600" y="4594058"/>
            <a:ext cx="2057400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What Should Be Produced 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919014" y="4533900"/>
            <a:ext cx="2057400" cy="213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How Should It Be Produced 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041357" y="4533900"/>
            <a:ext cx="1971675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Who Should Get It 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Entrepreneurs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3246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An </a:t>
            </a:r>
            <a:r>
              <a:rPr lang="en-US" sz="2800" dirty="0" smtClean="0">
                <a:solidFill>
                  <a:srgbClr val="FF0000"/>
                </a:solidFill>
              </a:rPr>
              <a:t>Entrepreneur</a:t>
            </a:r>
            <a:r>
              <a:rPr lang="en-US" sz="2800" dirty="0" smtClean="0"/>
              <a:t> is a person that invests their time, money, and skills on the chance of making a profit.</a:t>
            </a:r>
          </a:p>
          <a:p>
            <a:r>
              <a:rPr lang="en-US" sz="2800" dirty="0" smtClean="0"/>
              <a:t>In the 1870s these entrepreneurs dominated America’s economic life.</a:t>
            </a:r>
          </a:p>
          <a:p>
            <a:r>
              <a:rPr lang="en-US" sz="2800" dirty="0" smtClean="0"/>
              <a:t>Efficient large-scale production allowed them to sell goods at lower prices and Competition forced them to continually improve the quality.</a:t>
            </a:r>
          </a:p>
          <a:p>
            <a:r>
              <a:rPr lang="en-US" sz="2800" dirty="0" smtClean="0"/>
              <a:t>Many of these entrepreneurs made huge fortunes.</a:t>
            </a:r>
          </a:p>
        </p:txBody>
      </p:sp>
      <p:pic>
        <p:nvPicPr>
          <p:cNvPr id="7" name="Picture 2" descr="Image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416" y="3733800"/>
            <a:ext cx="2209800" cy="2222648"/>
          </a:xfrm>
          <a:prstGeom prst="rect">
            <a:avLst/>
          </a:prstGeom>
          <a:noFill/>
        </p:spPr>
      </p:pic>
      <p:pic>
        <p:nvPicPr>
          <p:cNvPr id="4098" name="Picture 2" descr="C:\Users\mike.montgomery\Documents\05 Gilded Age\Gilded age robber-baron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990600"/>
            <a:ext cx="257503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Captains of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1"/>
            <a:ext cx="8382000" cy="267853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Many of the more successful entrepreneurs became known as ‘</a:t>
            </a:r>
            <a:r>
              <a:rPr lang="en-US" sz="2600" b="1" dirty="0" smtClean="0">
                <a:solidFill>
                  <a:srgbClr val="FF0000"/>
                </a:solidFill>
              </a:rPr>
              <a:t>Captains of Industry</a:t>
            </a:r>
            <a:r>
              <a:rPr lang="en-US" sz="2600" dirty="0" smtClean="0"/>
              <a:t>’.</a:t>
            </a:r>
          </a:p>
          <a:p>
            <a:r>
              <a:rPr lang="en-US" sz="2600" dirty="0" smtClean="0"/>
              <a:t>Some called them ‘</a:t>
            </a:r>
            <a:r>
              <a:rPr lang="en-US" sz="2600" b="1" dirty="0" smtClean="0">
                <a:solidFill>
                  <a:srgbClr val="FF0000"/>
                </a:solidFill>
              </a:rPr>
              <a:t>robber barons</a:t>
            </a:r>
            <a:r>
              <a:rPr lang="en-US" sz="2600" dirty="0" smtClean="0"/>
              <a:t>’ because of the ruthless tactics  they used to destroy their competition and methods used to keep workers wages low.</a:t>
            </a:r>
          </a:p>
          <a:p>
            <a:r>
              <a:rPr lang="en-US" sz="2600" dirty="0" smtClean="0"/>
              <a:t>Some of the best known were:</a:t>
            </a:r>
          </a:p>
        </p:txBody>
      </p:sp>
      <p:pic>
        <p:nvPicPr>
          <p:cNvPr id="5122" name="Picture 2" descr="C:\Users\mike.montgomery\Documents\05 Gilded Age\Gilded Age robber barons 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97730"/>
            <a:ext cx="71818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ke.montgomery\Documents\05 Gilded Age\standard oi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4993" r="14385" b="-994"/>
          <a:stretch/>
        </p:blipFill>
        <p:spPr bwMode="auto">
          <a:xfrm rot="20024021">
            <a:off x="964614" y="5112915"/>
            <a:ext cx="967959" cy="7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graduation-invitations-graduation-party.com/images/train-kindergarten-graduation-invitations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2892">
            <a:off x="3001196" y="5161627"/>
            <a:ext cx="990600" cy="83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clipart.coolclips.com/100/wjm/tf05052/CoolClips_indu00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096">
            <a:off x="4718110" y="5097277"/>
            <a:ext cx="9525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encrypted-tbn0.gstatic.com/images?q=tbn:ANd9GcRa9zx9Dh3gB_DNrPXEnfSRdykXUZpmeN2lCj-uJh0A1GKeNrbNZbED2Gr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2914"/>
          <a:stretch/>
        </p:blipFill>
        <p:spPr bwMode="auto">
          <a:xfrm rot="20089187">
            <a:off x="6627833" y="5125329"/>
            <a:ext cx="722236" cy="9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noFill/>
        </p:spPr>
        <p:txBody>
          <a:bodyPr/>
          <a:lstStyle/>
          <a:p>
            <a:r>
              <a:rPr lang="en-US" b="1" dirty="0" smtClean="0">
                <a:ln>
                  <a:solidFill>
                    <a:srgbClr val="FFC000"/>
                  </a:solidFill>
                </a:ln>
                <a:latin typeface="Tattoo Ink" pitchFamily="2"/>
              </a:rPr>
              <a:t>The Gilded Age</a:t>
            </a:r>
            <a:endParaRPr lang="en-US" b="1" dirty="0">
              <a:ln>
                <a:solidFill>
                  <a:srgbClr val="FFC000"/>
                </a:solidFill>
              </a:ln>
              <a:latin typeface="Tattoo Ink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30" y="1066800"/>
            <a:ext cx="8601075" cy="28194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time when these Captains of Industry ruled America became known as the </a:t>
            </a:r>
            <a:r>
              <a:rPr lang="en-US" b="1" dirty="0">
                <a:ln>
                  <a:solidFill>
                    <a:srgbClr val="FFC000"/>
                  </a:solidFill>
                </a:ln>
                <a:latin typeface="Tattoo Ink" pitchFamily="2"/>
              </a:rPr>
              <a:t>Gilded Age</a:t>
            </a:r>
            <a:r>
              <a:rPr lang="en-US" sz="2400" dirty="0" smtClean="0"/>
              <a:t>.</a:t>
            </a:r>
          </a:p>
          <a:p>
            <a:r>
              <a:rPr lang="en-US" sz="2600" dirty="0" smtClean="0"/>
              <a:t>They amassed fabulous wealth and lavishly spent it while the majority of Americans were poor.</a:t>
            </a:r>
          </a:p>
          <a:p>
            <a:r>
              <a:rPr lang="en-US" sz="2600" dirty="0" smtClean="0"/>
              <a:t>These ‘robber barons’ were glorified and vilified.</a:t>
            </a:r>
          </a:p>
          <a:p>
            <a:r>
              <a:rPr lang="en-US" sz="2600" dirty="0" smtClean="0"/>
              <a:t>Some became the richest men in the world.</a:t>
            </a:r>
            <a:endParaRPr lang="en-US" sz="2600" dirty="0"/>
          </a:p>
        </p:txBody>
      </p:sp>
      <p:pic>
        <p:nvPicPr>
          <p:cNvPr id="2050" name="Picture 2" descr="http://www.hermes-press.com/GAb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4" y="4343400"/>
            <a:ext cx="3733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pecials-images.forbes.com/imageserve/066S0wUdXYaAt/0x600.jpg?fit=scale&amp;background=000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6006">
            <a:off x="2532566" y="4300587"/>
            <a:ext cx="2202949" cy="224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3r4ecz8hnfnqf.cloudfront.net/50763a50e4b0a77569daebc1/full/300px-the-breakers-newpor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502">
            <a:off x="4352490" y="4658348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vingsandloan.tripod.com/breakers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154">
            <a:off x="6897511" y="3946439"/>
            <a:ext cx="1899144" cy="26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4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40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267200" cy="52578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Robber Barons were accused of</a:t>
            </a:r>
          </a:p>
          <a:p>
            <a:pPr lvl="1"/>
            <a:r>
              <a:rPr lang="en-US" sz="2400" b="1" dirty="0" smtClean="0"/>
              <a:t>unfair business practices, </a:t>
            </a:r>
          </a:p>
          <a:p>
            <a:pPr lvl="1"/>
            <a:r>
              <a:rPr lang="en-US" sz="2400" b="1" dirty="0" smtClean="0"/>
              <a:t>Being above the law,</a:t>
            </a:r>
          </a:p>
          <a:p>
            <a:pPr lvl="1"/>
            <a:r>
              <a:rPr lang="en-US" sz="2400" b="1" dirty="0" smtClean="0"/>
              <a:t>abusing labor with low wages and long hours,</a:t>
            </a:r>
          </a:p>
          <a:p>
            <a:pPr lvl="1"/>
            <a:r>
              <a:rPr lang="en-US" sz="2400" b="1" dirty="0" smtClean="0"/>
              <a:t>having too much, influence on government,</a:t>
            </a:r>
          </a:p>
          <a:p>
            <a:pPr lvl="1"/>
            <a:r>
              <a:rPr lang="en-US" sz="2400" b="1" dirty="0" smtClean="0"/>
              <a:t>Simply not caring about the American public,</a:t>
            </a:r>
          </a:p>
          <a:p>
            <a:pPr lvl="1"/>
            <a:r>
              <a:rPr lang="en-US" sz="2400" b="1" dirty="0" smtClean="0"/>
              <a:t>And being just plain  greedy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Political Cartoons on Robber Barons</a:t>
            </a:r>
            <a:endParaRPr lang="en-US" dirty="0"/>
          </a:p>
        </p:txBody>
      </p:sp>
      <p:pic>
        <p:nvPicPr>
          <p:cNvPr id="3074" name="Picture 2" descr="C:\Users\mike.montgomery\Documents\05 Gilded Age\Gilded Age toon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10" y="1046547"/>
            <a:ext cx="5226590" cy="55210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ke.montgomery\Documents\05 Gilded Age\Gilded age rockef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00" y="1180232"/>
            <a:ext cx="3109843" cy="55286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ike.montgomery\Documents\05 Gilded Age\Gilded age Standard_oil_octop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" y="1403684"/>
            <a:ext cx="8434960" cy="50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e.montgomery\Documents\05 Gilded Age\Gilded Age Rockefell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6252" b="7686"/>
          <a:stretch/>
        </p:blipFill>
        <p:spPr bwMode="auto">
          <a:xfrm>
            <a:off x="1101046" y="1180232"/>
            <a:ext cx="7771061" cy="5253676"/>
          </a:xfrm>
          <a:prstGeom prst="rect">
            <a:avLst/>
          </a:prstGeom>
          <a:noFill/>
          <a:ln w="50800" cmpd="thickThin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mrortlieb.weebly.com/uploads/8/9/7/6/8976286/6348391_orig.jpg?4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8" y="1144601"/>
            <a:ext cx="8311765" cy="52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preparingthefuture.files.wordpress.com/2012/09/pullmancartoonw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00" y="1204349"/>
            <a:ext cx="6477000" cy="52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1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792162"/>
          </a:xfrm>
        </p:spPr>
        <p:txBody>
          <a:bodyPr/>
          <a:lstStyle/>
          <a:p>
            <a:r>
              <a:rPr lang="en-US" dirty="0" smtClean="0"/>
              <a:t>Andrew Carnegie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3950"/>
            <a:ext cx="5463235" cy="5429250"/>
          </a:xfrm>
        </p:spPr>
        <p:txBody>
          <a:bodyPr>
            <a:normAutofit lnSpcReduction="10000"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Carnegie</a:t>
            </a:r>
            <a:r>
              <a:rPr lang="en-US" sz="2600" dirty="0" smtClean="0"/>
              <a:t> started penniless, but he made his fortune in </a:t>
            </a:r>
            <a:r>
              <a:rPr lang="en-US" sz="2600" b="1" dirty="0" smtClean="0">
                <a:solidFill>
                  <a:srgbClr val="FF0000"/>
                </a:solidFill>
              </a:rPr>
              <a:t>steel</a:t>
            </a:r>
            <a:r>
              <a:rPr lang="en-US" sz="2600" dirty="0" smtClean="0"/>
              <a:t> mills in the Pittsburgh, PA area.</a:t>
            </a:r>
          </a:p>
          <a:p>
            <a:r>
              <a:rPr lang="en-US" sz="2600" dirty="0" smtClean="0"/>
              <a:t>He undercut the competition, bought his own iron ore fields, coal mines and ships so he could control all phases of steel production.</a:t>
            </a:r>
          </a:p>
          <a:p>
            <a:r>
              <a:rPr lang="en-US" sz="2600" dirty="0" smtClean="0"/>
              <a:t>He </a:t>
            </a:r>
            <a:r>
              <a:rPr lang="en-US" sz="2600" dirty="0"/>
              <a:t>c</a:t>
            </a:r>
            <a:r>
              <a:rPr lang="en-US" sz="2600" dirty="0" smtClean="0"/>
              <a:t>rushed attempts to form labor unions, paid low wages, and forced laborers to work 12 hour days.</a:t>
            </a:r>
          </a:p>
          <a:p>
            <a:r>
              <a:rPr lang="en-US" sz="2600" dirty="0" smtClean="0"/>
              <a:t>The labor strike on Carnegie’s </a:t>
            </a:r>
            <a:r>
              <a:rPr lang="en-US" sz="2600" dirty="0" smtClean="0">
                <a:solidFill>
                  <a:srgbClr val="FF0000"/>
                </a:solidFill>
              </a:rPr>
              <a:t>Homestead Steel Mill </a:t>
            </a:r>
            <a:r>
              <a:rPr lang="en-US" sz="2600" dirty="0" smtClean="0"/>
              <a:t>would be one of the eras most violent.</a:t>
            </a:r>
          </a:p>
        </p:txBody>
      </p:sp>
      <p:pic>
        <p:nvPicPr>
          <p:cNvPr id="6146" name="Picture 2" descr="http://b68389.medialib.glogster.com/media/d5d6e7eee137d8decb478a836993fa68947035d56cb96e49d5b86c27aeb196e7/andrew-carneg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06" y="76200"/>
            <a:ext cx="167426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attleofhomesteadfoundation.org/images/A_view-of-m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12665"/>
          <a:stretch/>
        </p:blipFill>
        <p:spPr bwMode="auto">
          <a:xfrm>
            <a:off x="5759931" y="4314825"/>
            <a:ext cx="3307869" cy="23145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ike.montgomery\Documents\05 Gilded Age\robber baron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66788"/>
          <a:stretch/>
        </p:blipFill>
        <p:spPr bwMode="auto">
          <a:xfrm>
            <a:off x="5691835" y="381000"/>
            <a:ext cx="154716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uffal0b1ll.com/bikes/images07/150px-Steelmark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543174"/>
            <a:ext cx="1419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mike.montgomery\Documents\05 Gilded Age\standard oi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12106"/>
          <a:stretch/>
        </p:blipFill>
        <p:spPr bwMode="auto">
          <a:xfrm>
            <a:off x="7349044" y="2438400"/>
            <a:ext cx="1566356" cy="12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000" cy="792162"/>
          </a:xfrm>
        </p:spPr>
        <p:txBody>
          <a:bodyPr/>
          <a:lstStyle/>
          <a:p>
            <a:r>
              <a:rPr lang="en-US" dirty="0" smtClean="0"/>
              <a:t>John D. Rockefeller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43000"/>
            <a:ext cx="5635071" cy="54102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Rockefeller </a:t>
            </a:r>
            <a:r>
              <a:rPr lang="en-US" sz="2600" dirty="0" smtClean="0"/>
              <a:t>started out poor, but made his fortune in</a:t>
            </a:r>
            <a:r>
              <a:rPr lang="en-US" sz="2600" b="1" dirty="0" smtClean="0">
                <a:solidFill>
                  <a:srgbClr val="FF0000"/>
                </a:solidFill>
              </a:rPr>
              <a:t> oil </a:t>
            </a:r>
            <a:r>
              <a:rPr lang="en-US" sz="2600" dirty="0" smtClean="0"/>
              <a:t>in Ohio.</a:t>
            </a:r>
          </a:p>
          <a:p>
            <a:r>
              <a:rPr lang="en-US" sz="2600" dirty="0" smtClean="0"/>
              <a:t>Kerosene, for lighting, made him millions, later  the gasoline industry, would make him even richer.</a:t>
            </a:r>
          </a:p>
          <a:p>
            <a:r>
              <a:rPr lang="en-US" sz="2600" dirty="0" smtClean="0"/>
              <a:t>He used ruthless tactics to drive his competition out of business, then he would buy them out.</a:t>
            </a:r>
          </a:p>
          <a:p>
            <a:r>
              <a:rPr lang="en-US" sz="2600" dirty="0"/>
              <a:t>H</a:t>
            </a:r>
            <a:r>
              <a:rPr lang="en-US" sz="2600" dirty="0" smtClean="0"/>
              <a:t>is </a:t>
            </a:r>
            <a:r>
              <a:rPr lang="en-US" sz="2600" b="1" dirty="0" smtClean="0">
                <a:solidFill>
                  <a:srgbClr val="FF0000"/>
                </a:solidFill>
              </a:rPr>
              <a:t>Standard Oil Co</a:t>
            </a:r>
            <a:r>
              <a:rPr lang="en-US" sz="2600" dirty="0" smtClean="0"/>
              <a:t>. became a </a:t>
            </a:r>
            <a:r>
              <a:rPr lang="en-US" sz="2600" dirty="0" smtClean="0">
                <a:solidFill>
                  <a:srgbClr val="FF0000"/>
                </a:solidFill>
              </a:rPr>
              <a:t>trust</a:t>
            </a:r>
            <a:r>
              <a:rPr lang="en-US" sz="2600" dirty="0" smtClean="0"/>
              <a:t>, with him owning most of the shares.</a:t>
            </a:r>
          </a:p>
          <a:p>
            <a:r>
              <a:rPr lang="en-US" sz="2600" dirty="0" smtClean="0"/>
              <a:t>Later it  would be a </a:t>
            </a:r>
            <a:r>
              <a:rPr lang="en-US" sz="2600" dirty="0" smtClean="0">
                <a:solidFill>
                  <a:srgbClr val="FF0000"/>
                </a:solidFill>
              </a:rPr>
              <a:t>monopoly</a:t>
            </a:r>
            <a:r>
              <a:rPr lang="en-US" sz="2600" dirty="0" smtClean="0"/>
              <a:t> as he controlled 90% of all oil refined.</a:t>
            </a:r>
          </a:p>
        </p:txBody>
      </p:sp>
      <p:pic>
        <p:nvPicPr>
          <p:cNvPr id="5124" name="Picture 4" descr="http://www.freeinfosociety.com/media/images/9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69" y="152400"/>
            <a:ext cx="18353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mike.montgomery\Documents\05 Gilded Age\robber baron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9" r="1512"/>
          <a:stretch/>
        </p:blipFill>
        <p:spPr bwMode="auto">
          <a:xfrm>
            <a:off x="5635071" y="304801"/>
            <a:ext cx="1527729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cdn2.all-art.org/Visual_History/modern%20era/11/430%20copy%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12" y="3942587"/>
            <a:ext cx="3178087" cy="24582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792162"/>
          </a:xfrm>
        </p:spPr>
        <p:txBody>
          <a:bodyPr/>
          <a:lstStyle/>
          <a:p>
            <a:r>
              <a:rPr lang="en-US" dirty="0" smtClean="0"/>
              <a:t>Philanthropy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715000" cy="54864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Carnegie and Rockefeller both made millions at the expense of American pubic.</a:t>
            </a:r>
          </a:p>
          <a:p>
            <a:r>
              <a:rPr lang="en-US" sz="2600" dirty="0" smtClean="0"/>
              <a:t>They paid low wages and demanded long hours of work.</a:t>
            </a:r>
          </a:p>
          <a:p>
            <a:r>
              <a:rPr lang="en-US" sz="2600" dirty="0" smtClean="0"/>
              <a:t>As businessmen they didn’t believe in charity, their belief was; </a:t>
            </a:r>
          </a:p>
          <a:p>
            <a:pPr marL="0" indent="0" algn="ctr">
              <a:buNone/>
            </a:pPr>
            <a:r>
              <a:rPr lang="en-US" sz="2200" dirty="0" smtClean="0"/>
              <a:t>‘help those who help themselves’  </a:t>
            </a:r>
          </a:p>
          <a:p>
            <a:r>
              <a:rPr lang="en-US" sz="2600" dirty="0" smtClean="0"/>
              <a:t>Later, both would lead the rich in </a:t>
            </a:r>
            <a:r>
              <a:rPr lang="en-US" sz="2600" b="1" dirty="0" smtClean="0">
                <a:solidFill>
                  <a:srgbClr val="FF0000"/>
                </a:solidFill>
              </a:rPr>
              <a:t>philanthropy</a:t>
            </a:r>
            <a:r>
              <a:rPr lang="en-US" sz="2600" dirty="0" smtClean="0"/>
              <a:t>, </a:t>
            </a:r>
            <a:r>
              <a:rPr lang="en-US" sz="2600" dirty="0" smtClean="0">
                <a:solidFill>
                  <a:srgbClr val="FF0000"/>
                </a:solidFill>
              </a:rPr>
              <a:t>they gave away millions of their dollars to the public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They built libraries', museums, scholarships, and universities.</a:t>
            </a:r>
            <a:endParaRPr lang="en-US" sz="2600" dirty="0"/>
          </a:p>
        </p:txBody>
      </p:sp>
      <p:pic>
        <p:nvPicPr>
          <p:cNvPr id="1031" name="Picture 7" descr="C:\Users\mike.montgomery\Documents\05 Gilded Age\Gilded Age carnegie philanthropi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3539"/>
            <a:ext cx="2830114" cy="343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businesstimes.com.sg/archive/tuesday/sites/businesstimes.com.sg/files/imagecache/filenamee/BT_20130515_EMFOUNDATION_563248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r="29437"/>
          <a:stretch/>
        </p:blipFill>
        <p:spPr bwMode="auto">
          <a:xfrm>
            <a:off x="6096000" y="192483"/>
            <a:ext cx="2286000" cy="304150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848600" y="1219200"/>
            <a:ext cx="1066800" cy="914400"/>
          </a:xfrm>
          <a:prstGeom prst="wedgeRectCallout">
            <a:avLst>
              <a:gd name="adj1" fmla="val -74216"/>
              <a:gd name="adj2" fmla="val -80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Here’s </a:t>
            </a:r>
          </a:p>
          <a:p>
            <a:pPr algn="ctr"/>
            <a:r>
              <a:rPr lang="en-US" sz="2000" b="1" dirty="0" smtClean="0"/>
              <a:t>a dime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Pros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Cons</a:t>
            </a:r>
            <a:r>
              <a:rPr lang="en-US" dirty="0" smtClean="0"/>
              <a:t> of Big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97757"/>
            <a:ext cx="4114800" cy="4572000"/>
          </a:xfrm>
          <a:ln w="254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Large business is more efficient which leads to lower prices.</a:t>
            </a:r>
          </a:p>
          <a:p>
            <a:r>
              <a:rPr lang="en-US" sz="2600" b="1" dirty="0" smtClean="0">
                <a:solidFill>
                  <a:srgbClr val="0070C0"/>
                </a:solidFill>
              </a:rPr>
              <a:t>Hire large numbers of workers.</a:t>
            </a:r>
          </a:p>
          <a:p>
            <a:r>
              <a:rPr lang="en-US" sz="2600" b="1" dirty="0" smtClean="0">
                <a:solidFill>
                  <a:srgbClr val="0070C0"/>
                </a:solidFill>
              </a:rPr>
              <a:t>Produce goods in large quantities.</a:t>
            </a:r>
          </a:p>
          <a:p>
            <a:r>
              <a:rPr lang="en-US" sz="2600" b="1" dirty="0" smtClean="0">
                <a:solidFill>
                  <a:srgbClr val="0070C0"/>
                </a:solidFill>
              </a:rPr>
              <a:t>Have the resources for expensive research and to invent new items. 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748587"/>
            <a:ext cx="4114800" cy="457200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rgbClr val="FF0000"/>
                </a:solidFill>
              </a:rPr>
              <a:t>Unfair competitive advantage.</a:t>
            </a:r>
          </a:p>
          <a:p>
            <a:r>
              <a:rPr lang="en-US" sz="2600" b="1" dirty="0" smtClean="0">
                <a:solidFill>
                  <a:srgbClr val="FF0000"/>
                </a:solidFill>
              </a:rPr>
              <a:t>Often exploited workers.</a:t>
            </a:r>
          </a:p>
          <a:p>
            <a:r>
              <a:rPr lang="en-US" sz="2600" b="1" dirty="0" smtClean="0">
                <a:solidFill>
                  <a:srgbClr val="FF0000"/>
                </a:solidFill>
              </a:rPr>
              <a:t>Often unconcerned about pollution they may cause.</a:t>
            </a:r>
          </a:p>
          <a:p>
            <a:r>
              <a:rPr lang="en-US" sz="2600" b="1" dirty="0" smtClean="0">
                <a:solidFill>
                  <a:srgbClr val="FF0000"/>
                </a:solidFill>
              </a:rPr>
              <a:t>Have an unfair influence on government rules that affect them.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44562"/>
          </a:xfrm>
        </p:spPr>
        <p:txBody>
          <a:bodyPr/>
          <a:lstStyle/>
          <a:p>
            <a:r>
              <a:rPr lang="en-US" dirty="0" smtClean="0"/>
              <a:t>Technological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61" y="1219200"/>
            <a:ext cx="5223639" cy="5257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Bessemer Process </a:t>
            </a:r>
            <a:r>
              <a:rPr lang="en-US" sz="2800" dirty="0" smtClean="0"/>
              <a:t>– increased the amount and the quality of steel being produced.</a:t>
            </a:r>
          </a:p>
          <a:p>
            <a:r>
              <a:rPr lang="en-US" sz="2800" dirty="0" smtClean="0"/>
              <a:t>This new steel was used to lay more miles of railroad track, to build the world’s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skyscrapers, and to make better machinery.</a:t>
            </a:r>
            <a:endParaRPr lang="en-US" sz="2800" dirty="0"/>
          </a:p>
        </p:txBody>
      </p:sp>
      <p:pic>
        <p:nvPicPr>
          <p:cNvPr id="1027" name="Picture 3" descr="E:\05 Gilded Age\bessemer steel prod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52120"/>
            <a:ext cx="3613604" cy="23622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05 Gilded Age\Bessemer steel prod grap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31" y="4155223"/>
            <a:ext cx="3156857" cy="25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gsu.edu/~wwwher/courses/8690/home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1" y="4877344"/>
            <a:ext cx="1782439" cy="184785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popsci.com/files/imagecache/article_image_large/articles/supertalls_image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37165"/>
            <a:ext cx="1823356" cy="228833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1400" y="5672923"/>
            <a:ext cx="168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World’s tallest built in 2010 it  is 2,722 feet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5914" y="4646809"/>
            <a:ext cx="168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World’s 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built in 1885 it was 180 feet tall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92800" y="5579069"/>
            <a:ext cx="89741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90214" y="6666854"/>
            <a:ext cx="9544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Laws Against Big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2578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At first, the government did little to regulate big business.</a:t>
            </a:r>
          </a:p>
          <a:p>
            <a:r>
              <a:rPr lang="en-US" sz="2600" dirty="0" smtClean="0"/>
              <a:t>Government and business leaders believed in </a:t>
            </a:r>
            <a:r>
              <a:rPr lang="en-US" sz="2600" b="1" i="1" dirty="0" smtClean="0">
                <a:solidFill>
                  <a:srgbClr val="FF0000"/>
                </a:solidFill>
              </a:rPr>
              <a:t>laissez-faire</a:t>
            </a:r>
          </a:p>
          <a:p>
            <a:pPr marL="0" indent="0" algn="ctr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– the theory that government should not interfere in the operations of the free market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Government did have some involvement in business, such as patent laws, enforcing contracts, laws protecting property, and tariffs to help American manufacturers.</a:t>
            </a:r>
          </a:p>
          <a:p>
            <a:r>
              <a:rPr lang="en-US" sz="2600" dirty="0" smtClean="0"/>
              <a:t>Some of the anti-competitive practices of big business soon became so oblivious that reformers started calling for government intervention to remedy the problems.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Laws Against Anti-Competitive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172200" cy="472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Interstate Commerce Act (1887) </a:t>
            </a:r>
            <a:endParaRPr lang="en-US" sz="2600" b="1" dirty="0" smtClean="0"/>
          </a:p>
          <a:p>
            <a:r>
              <a:rPr lang="en-US" sz="2600" dirty="0" smtClean="0"/>
              <a:t>Railroads often charged small farmers more to ship goods than large companies.</a:t>
            </a:r>
          </a:p>
          <a:p>
            <a:r>
              <a:rPr lang="en-US" sz="2600" dirty="0" smtClean="0"/>
              <a:t>States passed laws to stop this, but the Supreme Court ruled these laws were unconstitutional.</a:t>
            </a:r>
          </a:p>
          <a:p>
            <a:r>
              <a:rPr lang="en-US" sz="2600" dirty="0" smtClean="0"/>
              <a:t>Congress finally passed the Interstate Commerce Act that prohibited unfair practices by the railroads.</a:t>
            </a:r>
          </a:p>
          <a:p>
            <a:r>
              <a:rPr lang="en-US" sz="2600" dirty="0" smtClean="0"/>
              <a:t>The </a:t>
            </a:r>
            <a:r>
              <a:rPr lang="en-US" sz="2600" b="1" u="sng" dirty="0" smtClean="0">
                <a:solidFill>
                  <a:srgbClr val="FF0000"/>
                </a:solidFill>
              </a:rPr>
              <a:t>Interstate Commerce Commission </a:t>
            </a:r>
            <a:r>
              <a:rPr lang="en-US" sz="2600" dirty="0" smtClean="0"/>
              <a:t>was created to enforce these laws.</a:t>
            </a:r>
          </a:p>
        </p:txBody>
      </p:sp>
      <p:pic>
        <p:nvPicPr>
          <p:cNvPr id="2050" name="Picture 2" descr="http://sophia.smith.edu/~maldrich/xsource%20images/topics/Farmers/1873GraphicSept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6161"/>
            <a:ext cx="5029200" cy="58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839477"/>
            <a:ext cx="807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First time Congress had regulated big business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2052" name="Picture 4" descr="http://upload.wikimedia.org/wikipedia/commons/thumb/d/d4/US-InterstateCommerceCommission-Seal.png/200px-US-InterstateCommerceCommission-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3447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34167 -0.16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Laws Against Anti-Competitive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3340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Sherman Ant-Trust Act (1890)</a:t>
            </a:r>
          </a:p>
          <a:p>
            <a:r>
              <a:rPr lang="en-US" sz="2600" dirty="0" smtClean="0"/>
              <a:t>Federal law </a:t>
            </a:r>
            <a:r>
              <a:rPr lang="en-US" sz="2600" dirty="0" smtClean="0">
                <a:solidFill>
                  <a:srgbClr val="FF0000"/>
                </a:solidFill>
              </a:rPr>
              <a:t>aimed at stopping </a:t>
            </a:r>
            <a:r>
              <a:rPr lang="en-US" sz="2600" u="sng" dirty="0" smtClean="0">
                <a:solidFill>
                  <a:srgbClr val="FF0000"/>
                </a:solidFill>
              </a:rPr>
              <a:t>monopolies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/>
              <a:t>and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u="sng" dirty="0" smtClean="0">
                <a:solidFill>
                  <a:srgbClr val="FF0000"/>
                </a:solidFill>
              </a:rPr>
              <a:t>trusts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/>
              <a:t>from engaging in unfair practices.</a:t>
            </a:r>
          </a:p>
          <a:p>
            <a:r>
              <a:rPr lang="en-US" sz="2600" dirty="0" smtClean="0"/>
              <a:t>Attempted to prevent unfair competitive advantages.</a:t>
            </a:r>
          </a:p>
          <a:p>
            <a:r>
              <a:rPr lang="en-US" sz="2600" dirty="0" smtClean="0"/>
              <a:t>Act marked a significant change in the attitude of government about the abuses of big business.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Standard Oil </a:t>
            </a:r>
            <a:r>
              <a:rPr lang="en-US" sz="2600" dirty="0" smtClean="0"/>
              <a:t>was the 1st monopoly the government attempted to stop.</a:t>
            </a:r>
            <a:endParaRPr lang="en-US" sz="2600" dirty="0"/>
          </a:p>
        </p:txBody>
      </p:sp>
      <p:pic>
        <p:nvPicPr>
          <p:cNvPr id="3074" name="Picture 2" descr="http://mrshively.pbworks.com/f/antitrust%20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438144" cy="487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The Conditions of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486400" cy="5486400"/>
          </a:xfrm>
        </p:spPr>
        <p:txBody>
          <a:bodyPr/>
          <a:lstStyle/>
          <a:p>
            <a:r>
              <a:rPr lang="en-US" sz="2600" dirty="0" smtClean="0"/>
              <a:t>As America continued on it astonishing economic growth there was increasing exploitation of industrial workers.</a:t>
            </a:r>
          </a:p>
          <a:p>
            <a:r>
              <a:rPr lang="en-US" sz="2600" dirty="0" smtClean="0"/>
              <a:t>The average workday was long by today’s standards;</a:t>
            </a:r>
          </a:p>
          <a:p>
            <a:pPr lvl="1"/>
            <a:r>
              <a:rPr lang="en-US" sz="2200" dirty="0" smtClean="0"/>
              <a:t>10-14 hours a day</a:t>
            </a:r>
          </a:p>
          <a:p>
            <a:pPr lvl="1"/>
            <a:r>
              <a:rPr lang="en-US" sz="2200" dirty="0" smtClean="0"/>
              <a:t>6 days a week</a:t>
            </a:r>
          </a:p>
          <a:p>
            <a:pPr lvl="1"/>
            <a:r>
              <a:rPr lang="en-US" sz="2200" dirty="0" smtClean="0"/>
              <a:t>Wages ranged from $3 to $12 a week.</a:t>
            </a:r>
          </a:p>
          <a:p>
            <a:pPr lvl="1"/>
            <a:r>
              <a:rPr lang="en-US" sz="2200" dirty="0" smtClean="0"/>
              <a:t>Women and children were paid less.</a:t>
            </a:r>
          </a:p>
          <a:p>
            <a:pPr lvl="1"/>
            <a:r>
              <a:rPr lang="en-US" sz="2200" dirty="0" smtClean="0"/>
              <a:t>Conditions were dangerous.</a:t>
            </a:r>
          </a:p>
          <a:p>
            <a:pPr lvl="1"/>
            <a:endParaRPr lang="en-US" sz="2200" dirty="0"/>
          </a:p>
        </p:txBody>
      </p:sp>
      <p:pic>
        <p:nvPicPr>
          <p:cNvPr id="4" name="Picture 3" descr="U:\PhoenixTeachers\Monte\A+ Pix\Industrial Revolution\factory graphi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1786" y="1141457"/>
            <a:ext cx="3402161" cy="2419000"/>
          </a:xfrm>
          <a:prstGeom prst="rect">
            <a:avLst/>
          </a:prstGeom>
          <a:noFill/>
        </p:spPr>
      </p:pic>
      <p:pic>
        <p:nvPicPr>
          <p:cNvPr id="5" name="Picture 6" descr="http://www.spartacus.schoolnet.co.uk/USAchil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721" y="4476057"/>
            <a:ext cx="2314290" cy="2025005"/>
          </a:xfrm>
          <a:prstGeom prst="rect">
            <a:avLst/>
          </a:prstGeom>
          <a:noFill/>
        </p:spPr>
      </p:pic>
      <p:pic>
        <p:nvPicPr>
          <p:cNvPr id="5122" name="Picture 2" descr="http://www.incontext.indiana.edu/2006/may/images/data_tabl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39" y="2495646"/>
            <a:ext cx="889362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-0.26892 -0.306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15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8153400" cy="2209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As factory owners grew richer, the conditions for the new working class worsened dramatically.</a:t>
            </a:r>
          </a:p>
          <a:p>
            <a:r>
              <a:rPr lang="en-US" sz="2800" dirty="0" smtClean="0"/>
              <a:t>Early factories were appalling, unsafe places to work with no safeguards for workers.</a:t>
            </a:r>
          </a:p>
          <a:p>
            <a:r>
              <a:rPr lang="en-US" sz="2800" dirty="0" smtClean="0"/>
              <a:t>Jobs were repetitive, boring, and monotonous.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Working Conditions</a:t>
            </a:r>
            <a:endParaRPr lang="en-US" dirty="0"/>
          </a:p>
        </p:txBody>
      </p:sp>
      <p:pic>
        <p:nvPicPr>
          <p:cNvPr id="4102" name="Picture 6" descr="http://users.humboldt.edu/ogayle/hist111/PittsburghIndustrialPollu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" y="2433002"/>
            <a:ext cx="9123947" cy="44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Kid lab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8991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1524000"/>
            <a:ext cx="2286000" cy="1447800"/>
          </a:xfrm>
          <a:prstGeom prst="wedgeEllipseCallout">
            <a:avLst>
              <a:gd name="adj1" fmla="val 84444"/>
              <a:gd name="adj2" fmla="val 347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Hi, my name is Sally and I’m 8 years old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6934200" y="152400"/>
            <a:ext cx="2209800" cy="1524000"/>
          </a:xfrm>
          <a:prstGeom prst="wedgeEllipseCallout">
            <a:avLst>
              <a:gd name="adj1" fmla="val -91667"/>
              <a:gd name="adj2" fmla="val 1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My name is Lil’ Cassie and I’m not a gansta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6858000" y="1981200"/>
            <a:ext cx="2133600" cy="1504950"/>
          </a:xfrm>
          <a:prstGeom prst="wedgeEllipseCallout">
            <a:avLst>
              <a:gd name="adj1" fmla="val -91282"/>
              <a:gd name="adj2" fmla="val 10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dirty="0"/>
              <a:t>We work in a sweatshop for almost nothing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33400" y="5486400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2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Factory Working Conditions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25379" y="3072062"/>
            <a:ext cx="2286000" cy="1957137"/>
          </a:xfrm>
          <a:prstGeom prst="wedgeEllipseCallout">
            <a:avLst>
              <a:gd name="adj1" fmla="val 63391"/>
              <a:gd name="adj2" fmla="val -586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dirty="0" smtClean="0"/>
              <a:t>These are some images of what it was like to work in a factory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1132" y="449177"/>
            <a:ext cx="8237621" cy="500513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2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U:\PhoenixTeachers\Monte\A+ Pix\Industrial Revolution\mill workers you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260" y="481262"/>
            <a:ext cx="4577080" cy="5181600"/>
          </a:xfrm>
          <a:prstGeom prst="rect">
            <a:avLst/>
          </a:prstGeom>
          <a:noFill/>
        </p:spPr>
      </p:pic>
      <p:pic>
        <p:nvPicPr>
          <p:cNvPr id="13" name="Picture 4" descr="http://www.pagefarm.net/wiki/images/7/71/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3724" y="364957"/>
            <a:ext cx="5092435" cy="5213685"/>
          </a:xfrm>
          <a:prstGeom prst="rect">
            <a:avLst/>
          </a:prstGeom>
          <a:noFill/>
        </p:spPr>
      </p:pic>
      <p:pic>
        <p:nvPicPr>
          <p:cNvPr id="14" name="Picture 4" descr="http://www.historytunes.com/images/synopsis/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09" y="449177"/>
            <a:ext cx="6760691" cy="53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ike.montgomery\Documents\05 Gilded Age\labor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41" y="253229"/>
            <a:ext cx="5029200" cy="55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rothcpa.com/archives/misc/Child%20Lab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3" y="72593"/>
            <a:ext cx="4058653" cy="57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15.photobucket.com/albums/a391/upsidedownturtle/Photography/fu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2" y="551446"/>
            <a:ext cx="7355088" cy="51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U:\PhoenixTeachers\Monte\A+ Pix\Industrial Revolution\mill workers co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" y="485942"/>
            <a:ext cx="7200900" cy="5092700"/>
          </a:xfrm>
          <a:prstGeom prst="rect">
            <a:avLst/>
          </a:prstGeom>
          <a:noFill/>
        </p:spPr>
      </p:pic>
      <p:pic>
        <p:nvPicPr>
          <p:cNvPr id="19" name="Picture 2" descr="U:\PhoenixTeachers\Monte\A+ Pix\Industrial Revolution\coal mine kid to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6359" y="1524000"/>
            <a:ext cx="6855981" cy="3924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2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8" grpId="0" animBg="1"/>
      <p:bldP spid="2059" grpId="0" animBg="1"/>
      <p:bldP spid="10" grpId="0" animBg="1"/>
      <p:bldP spid="11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The Rise of Unions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6858000" cy="5257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As big business grew, workers lost all bargaining power with their employers.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Most work was unskilled and workers could easily be replaced.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Some worker began to form </a:t>
            </a:r>
            <a:r>
              <a:rPr lang="en-US" sz="2600" b="1" dirty="0" smtClean="0">
                <a:solidFill>
                  <a:srgbClr val="0070C0"/>
                </a:solidFill>
              </a:rPr>
              <a:t>unions</a:t>
            </a:r>
            <a:r>
              <a:rPr lang="en-US" sz="2600" dirty="0" smtClean="0"/>
              <a:t> in order to act as a group, not as individuals.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Unions organized </a:t>
            </a:r>
            <a:r>
              <a:rPr lang="en-US" sz="2600" b="1" dirty="0" smtClean="0">
                <a:solidFill>
                  <a:srgbClr val="0070C0"/>
                </a:solidFill>
              </a:rPr>
              <a:t>strikes</a:t>
            </a:r>
            <a:r>
              <a:rPr lang="en-US" sz="2600" dirty="0" smtClean="0"/>
              <a:t> and other forms of protest to get better working conditions.</a:t>
            </a:r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Some owners refused to allow unions and would close a factory rather than negotiate with the unions.</a:t>
            </a:r>
            <a:endParaRPr lang="en-US" sz="2600" dirty="0"/>
          </a:p>
        </p:txBody>
      </p:sp>
      <p:pic>
        <p:nvPicPr>
          <p:cNvPr id="7170" name="Picture 2" descr="C:\Users\mike.montgomery\Documents\05 Gilded Age\labor 8-hour-day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59" y="914400"/>
            <a:ext cx="2622991" cy="26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ike.montgomery\Documents\05 Gilded Age\labor strike ri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34"/>
          <a:stretch/>
        </p:blipFill>
        <p:spPr bwMode="auto">
          <a:xfrm>
            <a:off x="990600" y="1143000"/>
            <a:ext cx="69723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6875 0.1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66997" cy="868362"/>
          </a:xfrm>
        </p:spPr>
        <p:txBody>
          <a:bodyPr/>
          <a:lstStyle/>
          <a:p>
            <a:r>
              <a:rPr lang="en-US" dirty="0" smtClean="0"/>
              <a:t>Major Unions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2"/>
            <a:ext cx="5943600" cy="5181598"/>
          </a:xfrm>
        </p:spPr>
        <p:txBody>
          <a:bodyPr/>
          <a:lstStyle/>
          <a:p>
            <a:r>
              <a:rPr lang="en-US" sz="2600" b="1" dirty="0" smtClean="0">
                <a:solidFill>
                  <a:srgbClr val="7030A0"/>
                </a:solidFill>
              </a:rPr>
              <a:t>Knights of Labor </a:t>
            </a:r>
            <a:r>
              <a:rPr lang="en-US" sz="2600" dirty="0" smtClean="0"/>
              <a:t>created a single national union by joining together skilled and unskilled workers.</a:t>
            </a:r>
          </a:p>
          <a:p>
            <a:r>
              <a:rPr lang="en-US" sz="2600" dirty="0" smtClean="0"/>
              <a:t>They supported equal pay for women and opposed child labor.</a:t>
            </a:r>
          </a:p>
          <a:p>
            <a:r>
              <a:rPr lang="en-US" sz="2600" dirty="0" smtClean="0"/>
              <a:t>They also opposed immigration, as they saw immigrants as competition for their jobs.</a:t>
            </a:r>
          </a:p>
          <a:p>
            <a:r>
              <a:rPr lang="en-US" sz="2600" dirty="0" smtClean="0"/>
              <a:t>But, skilled workers resented being in the same union as unskilled labor and the Union soon fell apart.</a:t>
            </a:r>
            <a:endParaRPr lang="en-US" sz="2600" dirty="0"/>
          </a:p>
        </p:txBody>
      </p:sp>
      <p:pic>
        <p:nvPicPr>
          <p:cNvPr id="8195" name="Picture 3" descr="C:\Users\mike.montgomery\Documents\05 Gilded Age\labor uni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97" y="4191000"/>
            <a:ext cx="2922856" cy="23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cobblearning.net/athielen/files/2013/01/319477e5cf5ee4b7ed1934f55b9d1970_1M-ujf9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838201"/>
            <a:ext cx="2782400" cy="28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38784 -0.273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92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1"/>
            <a:ext cx="5638800" cy="5638799"/>
          </a:xfrm>
        </p:spPr>
        <p:txBody>
          <a:bodyPr/>
          <a:lstStyle/>
          <a:p>
            <a:r>
              <a:rPr lang="en-US" sz="2600" b="1" dirty="0" smtClean="0">
                <a:solidFill>
                  <a:srgbClr val="7030A0"/>
                </a:solidFill>
              </a:rPr>
              <a:t>American Federation of Labor</a:t>
            </a:r>
            <a:r>
              <a:rPr lang="en-US" sz="2600" dirty="0" smtClean="0"/>
              <a:t> founded by Samuel Gompers hoped to create a union that united workers with similar economic interests.</a:t>
            </a:r>
          </a:p>
          <a:p>
            <a:r>
              <a:rPr lang="en-US" sz="2600" dirty="0" smtClean="0"/>
              <a:t>The </a:t>
            </a:r>
            <a:r>
              <a:rPr lang="en-US" sz="2600" b="1" dirty="0" smtClean="0">
                <a:solidFill>
                  <a:srgbClr val="7030A0"/>
                </a:solidFill>
              </a:rPr>
              <a:t>AFL</a:t>
            </a:r>
            <a:r>
              <a:rPr lang="en-US" sz="2600" dirty="0" smtClean="0"/>
              <a:t> consisted of separate unions made up of skilled labor.</a:t>
            </a:r>
          </a:p>
          <a:p>
            <a:r>
              <a:rPr lang="en-US" sz="2600" dirty="0" smtClean="0"/>
              <a:t>Gompers wanted a </a:t>
            </a:r>
            <a:r>
              <a:rPr lang="en-US" sz="2600" b="1" dirty="0" smtClean="0">
                <a:solidFill>
                  <a:srgbClr val="7030A0"/>
                </a:solidFill>
              </a:rPr>
              <a:t>closed shop</a:t>
            </a:r>
            <a:r>
              <a:rPr lang="en-US" sz="2600" dirty="0" smtClean="0"/>
              <a:t>, where workers had to join the union in order to work.</a:t>
            </a:r>
          </a:p>
          <a:p>
            <a:r>
              <a:rPr lang="en-US" sz="2600" dirty="0" smtClean="0"/>
              <a:t>But the AFL failed because it excluded non-skilled workers.</a:t>
            </a:r>
            <a:endParaRPr lang="en-US" sz="2600" dirty="0"/>
          </a:p>
        </p:txBody>
      </p:sp>
      <p:pic>
        <p:nvPicPr>
          <p:cNvPr id="4" name="Picture 2" descr="http://blog.usw.org/wp-content/uploads/2012/03/afl-ci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66997" cy="868362"/>
          </a:xfrm>
        </p:spPr>
        <p:txBody>
          <a:bodyPr/>
          <a:lstStyle/>
          <a:p>
            <a:r>
              <a:rPr lang="en-US" dirty="0" smtClean="0"/>
              <a:t>Major Unions</a:t>
            </a:r>
            <a:endParaRPr lang="en-US" dirty="0"/>
          </a:p>
        </p:txBody>
      </p:sp>
      <p:pic>
        <p:nvPicPr>
          <p:cNvPr id="9218" name="Picture 2" descr="http://www.fau.edu/library/images/brody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3962400"/>
            <a:ext cx="320842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53500" cy="868362"/>
          </a:xfrm>
        </p:spPr>
        <p:txBody>
          <a:bodyPr/>
          <a:lstStyle/>
          <a:p>
            <a:r>
              <a:rPr lang="en-US" sz="4000" dirty="0" smtClean="0"/>
              <a:t>Government Attitude Towards Unions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99418"/>
            <a:ext cx="5105400" cy="4525963"/>
          </a:xfrm>
        </p:spPr>
        <p:txBody>
          <a:bodyPr/>
          <a:lstStyle/>
          <a:p>
            <a:r>
              <a:rPr lang="en-US" sz="2600" dirty="0" smtClean="0"/>
              <a:t>Government leaders were critical towards unions, they favored business over labor.</a:t>
            </a:r>
          </a:p>
          <a:p>
            <a:r>
              <a:rPr lang="en-US" sz="2600" dirty="0" smtClean="0"/>
              <a:t>More than 20,000 strikes occurred between 1880 and 1900, some were violent.</a:t>
            </a:r>
          </a:p>
          <a:p>
            <a:r>
              <a:rPr lang="en-US" sz="2600" dirty="0" smtClean="0"/>
              <a:t>Government officials feared union strikes would have a negative impact on the USA’s economy.</a:t>
            </a:r>
            <a:endParaRPr lang="en-US" sz="2600" dirty="0"/>
          </a:p>
        </p:txBody>
      </p:sp>
      <p:pic>
        <p:nvPicPr>
          <p:cNvPr id="10242" name="Picture 2" descr="C:\Users\mike.montgomery\Documents\05 Gilded Age\Labor ant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7"/>
          <a:stretch/>
        </p:blipFill>
        <p:spPr bwMode="auto">
          <a:xfrm>
            <a:off x="5181600" y="1524000"/>
            <a:ext cx="3848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153399" cy="273594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After the Civil War</a:t>
            </a:r>
            <a:r>
              <a:rPr lang="en-US" sz="2600" dirty="0"/>
              <a:t>, human and animal strength </a:t>
            </a:r>
            <a:r>
              <a:rPr lang="en-US" sz="2600" dirty="0" smtClean="0"/>
              <a:t>were replaced by steam and electricity.</a:t>
            </a:r>
          </a:p>
          <a:p>
            <a:r>
              <a:rPr lang="en-US" sz="2600" dirty="0" smtClean="0"/>
              <a:t>Steam engines, powered by burning coal to heat water, drove the textile mills, factories, and trains.</a:t>
            </a:r>
          </a:p>
          <a:p>
            <a:r>
              <a:rPr lang="en-US" sz="2600" dirty="0"/>
              <a:t>During the late 1800s the center of coal mining was in the Appalachian Mountains of western </a:t>
            </a:r>
            <a:r>
              <a:rPr lang="en-US" sz="2600" dirty="0" smtClean="0"/>
              <a:t>Pennsylvania</a:t>
            </a:r>
            <a:r>
              <a:rPr lang="en-US" sz="2600" dirty="0"/>
              <a:t>.</a:t>
            </a:r>
            <a:r>
              <a:rPr lang="en-US" sz="2600" dirty="0" smtClean="0"/>
              <a:t> </a:t>
            </a:r>
          </a:p>
        </p:txBody>
      </p:sp>
      <p:pic>
        <p:nvPicPr>
          <p:cNvPr id="1026" name="Picture 2" descr="F:\05 Gilded Age\animal and man streng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9641"/>
            <a:ext cx="3810000" cy="27425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asses.bus.oregonstate.edu/BA302/Cabak/images/factory_sce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62649"/>
            <a:ext cx="3810000" cy="264952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2.gstatic.com/images?q=tbn:ANd9GcTHT-gjodaTf4DJcxNf8MC6yHBQaQEZoAvu4IdRRMCgG-JuY2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743199"/>
            <a:ext cx="925057" cy="117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05 Gilded Age\Train_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28" y="1343592"/>
            <a:ext cx="1594872" cy="8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Union Strikes and the Public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193"/>
            <a:ext cx="8229600" cy="4754563"/>
          </a:xfrm>
        </p:spPr>
        <p:txBody>
          <a:bodyPr/>
          <a:lstStyle/>
          <a:p>
            <a:r>
              <a:rPr lang="en-US" sz="2600" dirty="0" smtClean="0"/>
              <a:t>Public opinion also favored the idea of laissez-faire policies, of little government involvement.</a:t>
            </a:r>
          </a:p>
          <a:p>
            <a:r>
              <a:rPr lang="en-US" sz="2600" dirty="0" smtClean="0"/>
              <a:t>Most believed that businesses had the right to hire and fire whoever they wanted.</a:t>
            </a:r>
          </a:p>
          <a:p>
            <a:r>
              <a:rPr lang="en-US" sz="2600" dirty="0" smtClean="0"/>
              <a:t>They feared unions would lead to higher prices.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The Haymarket Affair</a:t>
            </a:r>
            <a:r>
              <a:rPr lang="en-US" sz="2600" dirty="0" smtClean="0"/>
              <a:t> of 1886 emphasized the violence that had become associated with union strikes.</a:t>
            </a:r>
          </a:p>
          <a:p>
            <a:r>
              <a:rPr lang="en-US" sz="2600" dirty="0" smtClean="0"/>
              <a:t>Other infamous strikes included:</a:t>
            </a:r>
          </a:p>
          <a:p>
            <a:pPr lvl="1"/>
            <a:r>
              <a:rPr lang="en-US" sz="2200" dirty="0" smtClean="0"/>
              <a:t>Pullman Strike</a:t>
            </a:r>
          </a:p>
          <a:p>
            <a:pPr lvl="1"/>
            <a:r>
              <a:rPr lang="en-US" sz="2200" dirty="0" smtClean="0"/>
              <a:t>Homestead Steel Strike </a:t>
            </a:r>
            <a:endParaRPr lang="en-US" sz="2200" dirty="0"/>
          </a:p>
        </p:txBody>
      </p:sp>
      <p:pic>
        <p:nvPicPr>
          <p:cNvPr id="11266" name="Picture 2" descr="C:\Users\mike.montgomery\Documents\05 Gilded Age\labor strike Haymar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620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ke.montgomery\Documents\05 Gilded Age\labor strike pull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52" y="1056489"/>
            <a:ext cx="7275095" cy="58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ike.montgomery\Documents\05 Gilded Age\Labor Haymar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95388"/>
            <a:ext cx="69532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Free Enterprise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r>
              <a:rPr lang="en-US" dirty="0" smtClean="0"/>
              <a:t>Individuals are free to produce and sell whatever they chose to.</a:t>
            </a:r>
          </a:p>
          <a:p>
            <a:r>
              <a:rPr lang="en-US" dirty="0" smtClean="0"/>
              <a:t>People go into business to make a profit.</a:t>
            </a:r>
          </a:p>
          <a:p>
            <a:r>
              <a:rPr lang="en-US" dirty="0" smtClean="0"/>
              <a:t>Prices are set by supply and demand.</a:t>
            </a:r>
          </a:p>
          <a:p>
            <a:r>
              <a:rPr lang="en-US" dirty="0" smtClean="0"/>
              <a:t>Inefficient companies that are unable to compete are driven out of business.</a:t>
            </a:r>
          </a:p>
          <a:p>
            <a:r>
              <a:rPr lang="en-US" dirty="0" smtClean="0"/>
              <a:t>Government has a limited involvement in :</a:t>
            </a:r>
          </a:p>
          <a:p>
            <a:pPr lvl="1"/>
            <a:r>
              <a:rPr lang="en-US" dirty="0" smtClean="0"/>
              <a:t>protection of property and contracts, </a:t>
            </a:r>
          </a:p>
          <a:p>
            <a:pPr lvl="1"/>
            <a:r>
              <a:rPr lang="en-US" dirty="0" smtClean="0"/>
              <a:t>passing protective tariffs, </a:t>
            </a:r>
          </a:p>
          <a:p>
            <a:pPr lvl="1"/>
            <a:r>
              <a:rPr lang="en-US" dirty="0" smtClean="0"/>
              <a:t>establishing a system of patents.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America’s Industry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r>
              <a:rPr lang="en-US" dirty="0" smtClean="0"/>
              <a:t>The Transcontinental Railroad and other railways improved travel and trade.</a:t>
            </a:r>
          </a:p>
          <a:p>
            <a:r>
              <a:rPr lang="en-US" dirty="0" smtClean="0"/>
              <a:t>The USA’s population exploded.</a:t>
            </a:r>
          </a:p>
          <a:p>
            <a:r>
              <a:rPr lang="en-US" dirty="0" smtClean="0"/>
              <a:t>Development of a national market.</a:t>
            </a:r>
          </a:p>
          <a:p>
            <a:r>
              <a:rPr lang="en-US" dirty="0" smtClean="0"/>
              <a:t>Technological Progress:</a:t>
            </a:r>
          </a:p>
          <a:p>
            <a:pPr lvl="1"/>
            <a:r>
              <a:rPr lang="en-US" dirty="0" smtClean="0"/>
              <a:t>Bessemer Process in steel production</a:t>
            </a:r>
          </a:p>
          <a:p>
            <a:pPr lvl="1"/>
            <a:r>
              <a:rPr lang="en-US" dirty="0" smtClean="0"/>
              <a:t>Electricity opened new industries</a:t>
            </a:r>
          </a:p>
          <a:p>
            <a:pPr lvl="1"/>
            <a:r>
              <a:rPr lang="en-US" dirty="0" smtClean="0"/>
              <a:t>Oil industry boomed</a:t>
            </a:r>
          </a:p>
          <a:p>
            <a:pPr lvl="1"/>
            <a:r>
              <a:rPr lang="en-US" dirty="0" smtClean="0"/>
              <a:t>Development of corporations to raise money and limit liability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7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 smtClean="0"/>
              <a:t>Entrepreneurs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“Robber Barons” or “Captains of Industry”?</a:t>
            </a:r>
          </a:p>
          <a:p>
            <a:r>
              <a:rPr lang="en-US" dirty="0" smtClean="0"/>
              <a:t>Robber barons used ruthless tactics to destroy competition and keep workers wages low.</a:t>
            </a:r>
          </a:p>
          <a:p>
            <a:r>
              <a:rPr lang="en-US" dirty="0" smtClean="0"/>
              <a:t>Andrew Carnegie – </a:t>
            </a:r>
          </a:p>
          <a:p>
            <a:pPr lvl="1"/>
            <a:r>
              <a:rPr lang="en-US" dirty="0" smtClean="0"/>
              <a:t>Dominated steel industry by owning iron ore fields, coal mines, and steel mills.</a:t>
            </a:r>
          </a:p>
          <a:p>
            <a:pPr lvl="1"/>
            <a:r>
              <a:rPr lang="en-US" dirty="0" smtClean="0"/>
              <a:t>Became a philanthropist, gave away millions. </a:t>
            </a:r>
          </a:p>
          <a:p>
            <a:r>
              <a:rPr lang="en-US" dirty="0" smtClean="0"/>
              <a:t>John D. Rockefeller – </a:t>
            </a:r>
          </a:p>
          <a:p>
            <a:pPr lvl="1"/>
            <a:r>
              <a:rPr lang="en-US" dirty="0" smtClean="0"/>
              <a:t>Monopolized oil industry until Sherman Act.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dirty="0" smtClean="0"/>
              <a:t>Organized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/>
          <a:lstStyle/>
          <a:p>
            <a:r>
              <a:rPr lang="en-US" dirty="0" smtClean="0"/>
              <a:t>Problems of Workers:</a:t>
            </a:r>
          </a:p>
          <a:p>
            <a:pPr lvl="1"/>
            <a:r>
              <a:rPr lang="en-US" sz="2600" dirty="0" smtClean="0"/>
              <a:t>Long hours, low pay, dangerous conditions.</a:t>
            </a:r>
          </a:p>
          <a:p>
            <a:pPr lvl="1"/>
            <a:r>
              <a:rPr lang="en-US" sz="2600" dirty="0" smtClean="0"/>
              <a:t>Child labor and unequal pay for women.</a:t>
            </a:r>
          </a:p>
          <a:p>
            <a:pPr lvl="1"/>
            <a:r>
              <a:rPr lang="en-US" sz="2600" dirty="0" smtClean="0"/>
              <a:t>Lack of job security.</a:t>
            </a:r>
          </a:p>
          <a:p>
            <a:r>
              <a:rPr lang="en-US" dirty="0" smtClean="0"/>
              <a:t>Rise of Labor Unions:</a:t>
            </a:r>
          </a:p>
          <a:p>
            <a:pPr lvl="1"/>
            <a:r>
              <a:rPr lang="en-US" sz="2600" b="1" dirty="0" smtClean="0"/>
              <a:t>Knights of Labor </a:t>
            </a:r>
            <a:r>
              <a:rPr lang="en-US" sz="2600" dirty="0"/>
              <a:t>-</a:t>
            </a:r>
            <a:r>
              <a:rPr lang="en-US" sz="2600" dirty="0" smtClean="0"/>
              <a:t> Terrence Powderly</a:t>
            </a:r>
          </a:p>
          <a:p>
            <a:pPr lvl="1"/>
            <a:r>
              <a:rPr lang="en-US" sz="2600" b="1" dirty="0" smtClean="0"/>
              <a:t>American Federation of Labor -</a:t>
            </a:r>
            <a:r>
              <a:rPr lang="en-US" sz="2600" dirty="0" smtClean="0"/>
              <a:t> Samuel Gompers.</a:t>
            </a:r>
          </a:p>
          <a:p>
            <a:r>
              <a:rPr lang="en-US" dirty="0" smtClean="0"/>
              <a:t>Government attitude towards unions:</a:t>
            </a:r>
          </a:p>
          <a:p>
            <a:pPr lvl="1"/>
            <a:r>
              <a:rPr lang="en-US" sz="2600" dirty="0"/>
              <a:t>A</a:t>
            </a:r>
            <a:r>
              <a:rPr lang="en-US" sz="2600" dirty="0" smtClean="0"/>
              <a:t>nti-union bias, unions drove up cost of goods.</a:t>
            </a:r>
          </a:p>
          <a:p>
            <a:pPr lvl="1"/>
            <a:r>
              <a:rPr lang="en-US" sz="2600" dirty="0" smtClean="0"/>
              <a:t>Violence associated with strikes, like Haymarket Riot brought negative attention to unions.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812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ssil.energy.gov/images/education/oilwe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956365" cy="6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10400" cy="868362"/>
          </a:xfrm>
        </p:spPr>
        <p:txBody>
          <a:bodyPr/>
          <a:lstStyle/>
          <a:p>
            <a:r>
              <a:rPr lang="en-US" dirty="0"/>
              <a:t>Technological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447800"/>
            <a:ext cx="5410199" cy="50292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America’s first oil well was drilled in Titusville, Pennsylvania in 1859.</a:t>
            </a:r>
          </a:p>
          <a:p>
            <a:r>
              <a:rPr lang="en-US" sz="2600" dirty="0" smtClean="0"/>
              <a:t>At first, oil was just used as a lubricant, later it was refined into kerosene for lighting.</a:t>
            </a:r>
          </a:p>
          <a:p>
            <a:r>
              <a:rPr lang="en-US" sz="2600" dirty="0" smtClean="0"/>
              <a:t>It wasn’t until the internal combustion engine and the development of the car, that the demand for oil skyrocketed.</a:t>
            </a:r>
          </a:p>
          <a:p>
            <a:r>
              <a:rPr lang="en-US" sz="2600" dirty="0" smtClean="0"/>
              <a:t>New sources of energy and transportation technologies have improved our mobility and our production capabilities.</a:t>
            </a:r>
            <a:endParaRPr lang="en-US" sz="2600" dirty="0"/>
          </a:p>
        </p:txBody>
      </p:sp>
      <p:pic>
        <p:nvPicPr>
          <p:cNvPr id="5124" name="Picture 4" descr="http://www.pioga.org/photo_images/172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81200" cy="30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ampingworld.co.uk/Images/Models/Original/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4" y="1562854"/>
            <a:ext cx="100980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xorl.files.wordpress.com/2011/03/img11.gif?w=70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4386" y="3429000"/>
            <a:ext cx="2475645" cy="1752600"/>
          </a:xfrm>
          <a:prstGeom prst="rect">
            <a:avLst/>
          </a:prstGeom>
          <a:noFill/>
        </p:spPr>
      </p:pic>
      <p:pic>
        <p:nvPicPr>
          <p:cNvPr id="8" name="Picture 5" descr="Image Detai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267200"/>
            <a:ext cx="3255745" cy="2343151"/>
          </a:xfrm>
          <a:prstGeom prst="rect">
            <a:avLst/>
          </a:prstGeom>
          <a:noFill/>
        </p:spPr>
      </p:pic>
      <p:pic>
        <p:nvPicPr>
          <p:cNvPr id="1026" name="Picture 2" descr="http://3.bp.blogspot.com/_SD1EfTjQzMY/TN6KwAwF4BI/AAAAAAAAANs/lQEvBGdsKMc/s1600/vaseline+-petroleum+jell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828800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6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8" descr="data:image/jpeg;base64,/9j/4AAQSkZJRgABAQAAAQABAAD/2wCEAAkGBxQTEhQUEBIVFRQVFxQXFxgXFxQVFRQYFhQWGBQXFhcYICkgHBolHBQVITEhJSkrLi4uGB8zODMsNygtLisBCgoKDg0OGhAQGy0kHCQsLCwsLCwsLCwsLCwsLCwsLCwsLCwsLCwsLCwsLCwsLCwsLCwsLCwsLCwsLCwsLCwsLP/AABEIAKgBGAMBEQACEQEDEQH/xAAcAAABBQEBAQAAAAAAAAAAAAAAAwQFBgcCAQj/xABQEAACAQMABgUGCAkKBAcAAAABAgMABBEFBgcSITETQVFhcSJygZGhsQgUMjNCYoLBI1JzdJKisrPRFSQlNDVDU1TD8BdEY8KEk7TE0uHx/8QAGwEAAgMBAQEAAAAAAAAAAAAAAAMBAgQFBgf/xAAvEQACAgEDAwMDBAICAwAAAAAAAQIDEQQhMQUSQRMiMgYUUTNCUnEVYSOBFiSR/9oADAMBAAIRAxEAPwDcaACgAoAKACgAoAKACgAoAKACgAoAKACgAoAKACgAoAKACgAoAKACgAoAKACgAoAKACgAoAKACgAoAKACgAoAKACgAoAKACgAoAKACgAoA8zQAZoAM0AML3TdvDxmuIkx+M6A+ompwwIS52kaMTnexHuUlj7BU9jIyRs21/RY5TO3mxSH7qsq5EjJ9tejhyW4PhH/ABNT6UiMif8AxwsP8K5/8tf/AJVHpMMnS7btHda3A8Yx9zUemwyPYdsWizzmkXzopP4UelL8Ekja7S9FvyvYx52V94qnawJyx0/azfM3ML+bIhPqzmjDAkc1ABmgD2gAoAKACgAoAKACgAoAKACgAoAKACgAoAKACgAoAKACgDnNQBAac10srXhPcxhvxFO+/wCiuTVuxsCiaY23RrkWlq0n1pXEa+O6oZiPHFMVX5Apl7tW0ncHdhdUJ+jDHvMPSd4+yrdsI/JkqLfCI+XR2l7v503LA/4sjIv6GQPZSJ63TV8yGLTzfg7tdmNyflNCnpLH9UVjn1nTR4Gx0djJKLZW/wBO7UebET7S9ZZdfrXxixi0MvLH8WyuD6dxM3gI1+40l/UTXEBi0EfLHA2X2vW85+0o9y0h/UVv8UT9lD8s9/4XWfbN+mP4VVfUV38UT9lD8s5fZbadTzj7a/etW/8AIrf4oj7KH5Y1m2UwfRuJl8RG/swKbH6jf7okPQLwxjJsnb6N4PtREeshzWiP1FX5ixb0D8Mi7vZfdLxVoX9JUn1itEOt6afJR6KaG8OiNL2fGH4ygH+DIzL+iDj2Vsr12ms4kKensjyiQsdrGlLchZXEmOazR4b1jBrT2wlwxTUvKLlobbuh4XloyfXiffHpRgCPWaq6yDQNBa+2F3gQXKbx+g53H/RbFLcGBZCagDqgAoAKACgAoAKACgAoAKACgAoAKACgAqAEbq5WNS8jBEAyWYgAeJNStwM01o2y28OVs4zcv+MTuRD7WMt6B6aZGtvkGZzf606U0oSiM5j5FYgY4h5z54+BPoqLLa6VmTRaFcpcDnRWzCQ/1iZYx+LGu+f0jgD1GuTd12qG0Fk2Q0Uv3MtthqJZxf3XSHtkYt+rwFcm/rd8/jsaY6WtclktrNUGEUKOxQFHsrl2ayye8pDVGEeELi37qyu0v3CggqrtKuR2IKp6mCO8Wisi3Lq9HtrVp9PbqMuCFTuURT+T8cWKgDmcjhW2HRtS3vsV+4/CYhAsTnEdxE7YzhSMmny6FdjaSZZ22R3cXgW/k8ngCpPnCsz6Pq14K/c45Qk1qQcGuXcp0ycJ8l42KSyhM29U9QYpHBgqVaW7hMwUyNpPcIXNirjEiK47GUN760162yv4yIai+UVfSez6zl/ujEe2Mlf1eIrq09cvh8txEtJW+Cm6U2WTLxt5klH4rr0bevJBPqrsUdepntNYM09DJboj9Ha06U0UQhaRE6o5gXjPmk/cfRXVhbXbvFmOUJReGafqrtst5sJfRm3c/TB34j48N5fTkd9S68FcmoWd2kqB4nV0PJlIYH0iqPYBxQAUAFABQAUAFABQAUAFABQB5vUAZ9rptSt7MmO3AuJxkYDYjQ/XcZ49w41dRyBk9wdIaZffkYtGDwJysCeavWfWe+lX6urTr3PcdXTKfCLboLZ5bxcZiZ3+sMRg9yfxNef1XXJyeK9kb6tHGPJcYbbAAAAA5ADAHgBwrg26mU/k8mjZcIcpBWZ2oj1PyLrDSpWN8FHMUEYquZMjuO1Sp7GyO493alUsq5AFq3pvGwZZWdpc7raRKi/g3f8ACNnky8UXHYeJz3V7XpMIw0+Yc+S2jSnf7inaI0RLLG7xpvLH8o5HDhnlz6q2NOXB37L6qmlJ8i9lYSTkJEu8xGccB48TSlFuWxNt1dUe6eyI2+gkt5sbu7LGykAEEhhxUAj0UzdPcmUq7qsrhm03GSFLjdcqC4ByA2OQNeZ65VB2qUefJ5arZtLgR3a4bqHJnhWqOonJ4UqvY0HccGOjcnuE2gq6tw9y6mJPBV1Zl7F+8aXNmrqVdQynmGAKnxBrVVqZ1vMWWfbLlFD1h2ZQS5a2boH7MFo29HNfQfRXf0fXZw2s3Rks0ilvEpUE2kdDS5RmjBPV5UEuO3qJ9Rr0dGpq1CzBnPsplXybFqLtbt7wrFcgW05wBk5ikP1WOMH6p9tMcGheTShVAPaACgAoAKACgAoAKAELu7SJGeVgiKMszHAA7SaAMN132kzXjm20eGSJsrkZ6Wb71XHVz7cUzEYLumyYpy2R5qxs9RcPdgO3VEPkL2bx+ke4cPGuDres49lS/wCzoVaRJZkaDBbAAAAADkAOA9ArzVt057tm3aKwh0kFZJz2KOYskdJy2VchULUqOSjZ1u0xVkZPdymKsjJ6FpirIye4q/pYK5OgnYKdXpnLhA5pEJro0Ys5o5XRWIDIpYbxZSOS869F03T2VQakTp23dFxRU9Q9PR2vTdKGKyBAAozkgtn2GuhGWDr67RzvUXHwK6qaZjtZWeRWKlSBjBIyQfupcJJPLLa3SzuqUY8oibG5R79JZmCoZt9mbgAMllz6gKnPdLYfqISr0nZFb4Nbby/LUhlbkVO8MeIrha7RWSsc8bHmIS7Fh8iWK5UqsDk87gRS3XgnJ5iqOJOTzFKcCcnhWlSqyCZyVpbrLZE2jque0spDeWGmRtGxmMryyV1KSKGU8wRkH0GtlOolW04svhTW5lut2zbdzJYjI5tCeJH5Mnn4GvVaHrSn7LTn36PG8RfZ1tUltCtvfFpLcHdDHPSwY4cetlHYeIrvPEllGBxaPoCzvElRZImDIwyrA5BHaDS+CBxQAUAFABQAUAI3VysaM8jBUUFmJ5ADmajyB8+6561z6XuFgtlIgByiZxv449LKeocMgdXeaZKUao98i0IuTwi36q6rx2i+T5UrAb8nWe5R1LXk+o9TldJxXxOtVSq0WaKKuHOYyUh0keKzuTYqUsiooUSvcegU1RIOwKaqyMnWKYoEZPQtNjURk7C05UkORzMwRHchmCqzYX5R3RnA763aTSqyeJC5SeDKNP623k5K9LFaoScRJKGkx9YplifDFeijXCtYijRXTBbvcgIrHjkuST1hDx9LlarJtnVqwuELW56v9++kS2OrXlofOeFUWCP3EZc1aOzG2JqInozSbwNvRXJgbu3sN4gZB9IrUmcXUVwksNGsalawy3e8k6oSq5EqLIobjxDKygZ8DWXU6aqyOcYZxbYek/aWLdrz06QUg3aS6G+ET3JHoibqU+qj7K18RD1IiUxCqzuyoqDLFjgKO01NXTbbHhEO1Ig21usd9UF3GzOyoAgZ/KYgAEgYHEitkfp66W8in3K8CmuOn4tHwiWSOWUF+j8jcG62CRvFjyODyzV9L0Om1tSluis75IiNTNeE0hNLEtsYhHEX3jLvk+UFxuhQBz7TT9b0TT6fTynHdoiF8nIsssVeLk+1nRUmM5YqbXMcpFF141JW6BlhAW4A8BL3N2N316TpvVXX7LODPdp1JZXJVdm2vcmi5TDcBjbM2HQ/KgbkXUe8ddetTU45RyJxaeGfSkE6uoZCGVgCCOIIIyCD2UtgK0AFABQB41AGI7ZtbGmlFhbnKr86BxMkhxux+A9pI7KbHEU5MlRyyU1O1bW0i8oAyuB0jY7OSDuBJ8a8h1TXyun2r4o69FKislphjrh2SLyY8CYpHIqTOwKtGJTJ0FpyiB0FpkYkNnYWnxiVydqlaIVlWztVrRGojJ0qVojUVyeXEeUcYByjjBGQfJPDHXW3TQ7Zi542MMtNAaUnUYglQY5BRAo+yN2uq8eDfC2uHLJex2aXh+X0aeL5PqApbRoj1CqJYrHZo4x0lyv2UJ9pI91LdRb/ADXavbElm1LtIwOmmbH1nSMGpVGTLPrF0nthCui9CaNkLiBYpim7v+X0m7vZxnHbun1VMq3HwZ59RvnzIjtNa66N0fK0JixKmN5YoVOCRkeWcDlToUyksmSd028tlfvdt8fHobORuzpJUj9iBvfTPtc8sX3ZJ/ZxrdNpEzvJDFFFHuKu7vMS75JyzfiqAeX0hWW/SVQSiuWWU2ZvrNtUupZGNpKYIASECgb7LyDOxGQTzwOVa6dJXXHgq5NlQudY7mUgyXM755ZlkwcHqwcU9JLhEbm5ai6UkudD78zF3CXMZY82VFYLvHtxXK1VfbqIuIyLbiYXq0/86s/y9t+9WutlizZ9t39QP5zF7nrh9M/WsHz+KKhsIb+d3P5v/qLWrqzzpJC6/mbIRXzayGWdRMSkSs/xYxMZTx1phPI1SM42m6r9IhuYV/CID0gA+WgHMfWHtHhXqejdQcX6UzPq6O+PdHkfbCdcTvfEJ2yCC1uT1Y4vH38MEemvUzick20UoD2gAoAg9dNOCzs5p+BZFwgPW7cEHrIqYxy8EN4MR2aaK6WaS5lO9uHgTzaVvKZj3jOfFq53WNX6VXprybNJX3PuNVgjrxVktjqNj6NeFZG23gzSFFFNimVOsU6KIaR0BT4ojY6ApsYtoq2Kotbq6XjgXKaFdwgZPAdp4D21tr0s34FuxCUF3EzFFljZgCd1XVmAGMnAPDmK0x0k1yVdiIvWXW61sSq3TspdSyBY2beAwDgjhwyPXWqnSdxVzwL6paywX8bS229hHKEPgMDgFTgZ4EGnvTqti3PJmemNs1wjyRpawqY3kTLO75KMVzjA7K2KhNJlfBo2mdISfyY86OY5fiwlDKBwbow3WCMZpKiu7BPgxDV7aPdx3cMtzcSSxBsSKT5O43ksd0DGQDn0GtUql2kE/wDCFVens2AB3opfKwOIDru/te2qULBDH3weZPIv+GcG2OB1+TNy8ce6i+O6JQwn2U395LJcXEsMLTO0hUlpGXe4hfJGOAwPRU+tFbIMGday6LFrcywCUS9E26XClQWAG8AMnkevupkd1kjJ9E7ONC/FdGwoflOhlfzpBvewYFYbfdYi3gwnZlAr6TskkUMpfiCAQcRsRkHvArbY8RZBo234fgLLPVJMOXIGNeA7uVZNHKTzktMf7Kv7FbxvP2WpepX/ADRCPxZimr39atPy1v8AvVroS4ZQ23bj/Z5/OYvc9cTpqxdYOs4RTdg/9bufzc/vFrV1Rf8Ary/orX8jZ6+eTR0jkisk0iyYhOgpcXhjIsj5k7uHv9FdCqeNxy4MJ1ksmsL4mA7u4yyxHs45UeAII8K+gdP1Hr0pnI1FfZI+n9XdKLdW0NwnKVFbHYSOI9BzTmsGckqgAoAx/wCEHpEiO0t8/Ld5W8IwFX2yE+inU8kMc6j2XRWcC9bLvt4vx+8V43qt3qXP/R2dNDtrLVAtcKbLNjlaWvyUO17600xhJ+5ipMgtb9bYNH9H00csnShihQIF8jd3gSx4Ebw6uuvTaTo1Vse5SMsrpLYpd3tmA+ZsRjqMk5/ZVce2utX0ahcindIaWO2WfpVM0EPRZG+FDBsZ4lWJ5jvrV/jqUsRRT1JMs+2rSk0EFs9vPJHvSsh3HKh1MW8M48BVdJFZcWuAkYs9zPcNgmadj1fhJT6uJrfiMSmC7bMtDX1vewztZzLDnckJTdwjjdzunysAleqlWyi44yQkyX+EKcNY+bc++Gq6VYTReTyV/YrrD8XvxExxHdARnsDqSYj7WHpFNuhlZKlO1lb+dXX5e4/evV4cBk+jdI/2K35iP3K1jS95bwfLzt21u/0QWXWrWH41aaPVjmW3SaJ+3AaPoyfFfdSoR7ZEM0H4OR4X/ja+6elajwSjU9YdLLa2s1w391GzAdrfRHrIrPGOZIsfMuqWiWvr+GFst0km9KeeVB35SfHj+lW+XtiL8n1Ww4HswcerqrB+5MZg+Ydlf9q2Pn/6T1us+BTyaH8ID5iz/Ky/u1rJpPOS02P9kx/oR/G7/ZNU1P60SY8MxPV8/wA6tfy0H7xK3S4KG4bcv7PP5zF/31yNAv8AlmNnwimbBhm8uMf5c/vFrT1KLlQ0iIbPJtW5jG95IJABPDJPIDPM14yvpl1kt1hG12xRxIBk4rl3VqLaQyLysiLCsEtmNQymWtFUx0WZfthscrBKBxDNGfBhvD9k+uvYdAteZQZm10fapF32AaR6TRzxn+4mZR5rhXX2sw9FegksM5ZptVA8NAGBfCJc/G7cdlu5HiZD/AU6rhgXvRQ/Bx46kT9kV4DXSzbI71axBEvBXMsYqQutUiyng6IrRFbFTLtu3ybE9937oP4V7noX6D/swX/IgNlGrMF7JcfGlZliSIqoYpku7A7xHEjya6WsvdNfchMFlkLtI0TFa300Vuu5GFRguScbyZOM0/TWOcFL8kSWGaLtvP8AMLL8on/pjWfTN+pImXxRV9jenILW5ne5mWJTDugkkZPSKcDHXitN0XJbEI2TV/W61vJHjtZTI0a77HdZVwSAME8+NYfRlFZZdNMzf4Q58qx82598Na9O9ikjHYpirBlOGUhgRzBByD6wK0SWdip3e3Jlkkkb5UjO7eLEsfaTUpYA+nbz+xT+Yj9wKxfvL+D5k0fZNPKkUeN+RgqjtY8h662S2IGrLg4PAjhg8x2g1C/JDNn+Dly0h/4X/XpF5KH23zTe5BDaKeMpMknckeAg9LHP2KjTwzuDZH/B80Nlrm6YcFCwxnvbypMejcHpq178EG0nrB7Dw9HZ2VljHgvk+WdnN4kOkrOSVwiK/lMxwACjAZPia3zWYYKIvG2/WG2uI7aO2nSVkeVm3DvBQUUDJ7SaRp4OOSWWHZIf6Ffxu/2DSNT+rEtHhmI6BP8AObX8rB+8Wtr+JTyblty/s9vzmL/vrk6D9SY2fCMFsdJzQMWgmeIsMFo3KMR2ZXj1V1ZYxuKNG2LWclxePdTM8gt0JDOWf8JJ5K4LdYAf11z+pXKnTywMrXdI2fFfOrHudFcYODWCzkYhnPV6mOiZ7ta4WYI4Hpo8epvur1PQG/Xf9Ctb+mP/AIOHzd92b8H7D/8A1Xr7OTkGy0sANQBhfwi7T8NZy9TJNH6VZGHsc+qnVcgWfVa66S1gftjT1gYPtFeE6jDsukjt0yzWiwQmuLY2RIcqaIC2etWiPBUy7bx8ix86690Fe56D+g/7Off8isbMtboNHtcG4WQiVIwu4oYgozHjkjhxrqaqj1oduRKlgg9d9Pre3ctwiMisqhQ2C2FTHlY4ZPdT6K/SgohJpmn7bx/R9mMcRIg9Vsc1n0svfImSwZVq5q3cXrtHaoGZQGbLBQoJxkk99bHNR3ZGMmx7K9RrmwmlkuDGRJFujcbJUhwcHh2Z9VY7r4zWEHa0Qvwhedj4XXvgq+m4IkUjVzVv41o+/kQHpbZoJFx9JCsvSr6gD9mnyliSIKn1f77DTQPqC4P9Cn8xH7kVgfzL+D551HH9I2X5xD+2K2z+LKJlk21auC2vulQYjut6QY5BwR0q+sg/apdMsrDJZZfg4j+v/wDhP/cVS/kCh7S9OfG9ITyKcordEnmx5XPpOTTa1iJBH6P1svIIRBBcyRRAsd1CF4tzO8Bn20dqby0WNt2J2EgtHurh5JJLluDOzORFESFALE82Zz6qzXSSewGYac2YaQhnaKGB5kydyRMbrLnhnJ4HtBp8bY4IHGjdj+kZMb6xwjr35ASPsrmqPUQj5JSNr0Pq2trYC0gkAIjZekZN7LSZ33KAjnk4Ga5k9TGU+5jFFlR0XsetInR2uLiRkKsBiONcqQRwAJ5jtqbOqxSwkSqsl503oqC6CrcwiVVYsFYnd3iMZIHPhXK/ybrbcI4bGelnyIWmh7aIYhtYEH1Ykz6yDWW3q+oZeNKHskhPM1y79ZdcsTlkfGuK4ODXMnIskJvWObbYxDGc0+tD4oy7bJeYS3izxZmkPgo3R7XPqr2P0/TmUpmXXS9qRcvg92G5YSykcZpjjvWNQo/W369LPk5ZqVUA8NQgKJtm0EbnRzlRl4GEyjrIUEOP0S1Mg8MDP9k+l96J7cnih3170c+V6m9hFee69psSVi4Z09HYnHtZpML15K2ODVKOB6prKm8imj2tMXsUwZft3+bsfOuvdDXvPp9/8L/s5+o+RS9StR5NIiVo5o41iKBi4Zj5e9jdA8012L9TCiPdPgTGHdwaLqxsnht5lmuJ/jG4QVQR9GmRxBYliTg9XCuVZ1mvGIjI0MNuzZsoCf8AM/6L0zpNnqKUgujgpGyzWiCwluHuS+HiVV3F3iSHz6K6d0PUWBKeDSNEbUIru5jt7W2lLSNgvIUVVUcXbdXJOAD1jjisi0irj3ZLdxX/AIQLZNie0XXvt6dpJZQTFfg+jyb4EcD8WyOog9OCDTLnjcoZ5tA1d+I3ksPKM5eLvjfJUeI4r6KbXJNE4N9eNm0OFVWZms1VQoJJLRAAAeNZX8i3gyTU3ZzpBLu2mktjGkcsbtvsindVgTgAmtErI4e5VJmxa96qjSNqYCwRwweNyN7cYcOI7wSD41mhNxYEPqPqCNFx3SvdhjcrGu8EEXRbgkGV3mbJ/Cd3Krzt7nksoSfCIeLUPQUHCWTpCPxpi36qYHsqrv8A9miGivnxFjhb7QdvxitEY90Ib9uq+rnyOXTbvKwLx7ULdWREtmWPIG9vKoRc8wqg8s8qq2pFn02cVnJfg4IBByCARjkR1EViuk47GTt33K9fazrHL0YjJ4oM5xku5Rd3hjiykcSKo45jknKRMQ3AdVZeIYAj0jrFc6bfkakDGsdk8F0jg1jlLPJdI5NZptFkcms7kWEyayzkslkhKV6UovJeKGE71sqi3wPiYJrlpM3t63Q5cZWKID6XHA9bGvonTNN6FKT58nH1NnfN44PpzVPQws7SG3HHo0UMe1ubH1k1pbyzOS9ABQBzIoIIIyDwI7c0AfNOteipNDaS3ohmMkyQ55NGT5UZPdnHhipuqjfV2SGVT7JGpaI0mk8ayxHKOOHaO0HvFeA1enlVNxkjtwasimTEMlcuyDzsUnHA4BqkJYe4ozDbwPwdj591+zDX0D6dz9u/7ObqPmd7BuMN759t+zLT+uPGnWSNP8jTxXkYyb4NnG5T9rGgbi7t4IbaFnbpjITlVVVEbLxLHmS3LuNes6Rimtub5MduZPYoNpsgvm+caCLxkLexRXTlraY+RXZIvmz7Z5/J8rTyTrK5QooVGUJk+Ud5jx4DHKst+vrmu2LLQrfLJXXbROjrh4v5QnCmINuxmUJ85ulmYL5RJ3V9VOqc4QWET2OQx0TpzQ9gHFoxG/u724sjliud3Jbs3jV5uU/kOr0s5cI9utpdtkGO3eRhwBbcXA54B4nFVTUVszVHps5PdjOXadK3yII18WZ/4VV24NlfR4N7saSa9XbcnVfNUZ9ZpLtZuj0eiPgay6euHHlzyH7RHuqvqNjY6KmPESIunJ4sST38ffVHNmuuuK8IZStwoTHYS8DKU01MyWJMZuaYjLLBpuzLW8ECzuGwR8wxPA9sbeHDHj3VW6vvhtycXV0dr74llv8AVlXlMm8A2YyrFcvCY5GkHRnPWzHIPVw41yZal1+1mRQzuTUEYRQq8lAHHieHWe/+Nc2y/LGqJ7msk7MsukeE1nlMtg5LUhyJSOGNZrJl0hN3xWbll0sjKeWtdcRsY+DPtpWs/Qx/F4m/CyA7xz82nX9ps4Fel6L0/vl6k+EI1VyisIb7CtUTNN8dlX8FDkRZHy5ORYdyj2mvXy22RyDfQKUB7QAUAeEUAV3XrVSPSNsYX8lxlonxkxvjgfA8iKlPAGAaE0rPom6kguUOMgSJn1SR9ufb41k1+gWqhtyaKL3WzYNH36SoskTBkYZDDl/+14TUaedcnCR2U4zWUScE3bWSEEpZlwJnBiOmdD2t20ZuYBJ0YIRWZigzjeO6MDJwOPdXdr+oZaeHZVHYxPT5eZDjR9hDApS3hjiU4yEULndzjPbzNZtR1i3VR7J8FoUKLyOFNZYzwXOt6nrUTfLK9qPd6mxtDAhpHSIgj6RgGbICIXRDI3YpfhkDjxru9M07n73wJnu8IxTSeiWeVj0+ZXJYrcA28zZ4/SO43irYrvN7GuuSjyiNurGWL52Nk72B3T4NyPoNU7jfXKLCFuz+NUePBqgPoTSmzXAeR1RjmPIhVRTOL6AocHrAIPUwPWD10NFq5KXBHyVKHv4jKWmoxTZxBZu/zaM3eAcD08hV0zJNpIVXRPELJKqueSRgzyk9yx9fpFMzjcyTsj/ZsWqOmDJGIJmAnjXgrSK8zxgDypAgwrZ6smud1HTudfeuTly9syczXlZzGpHJes8rC2DwmkzsRODgtWaVpKQnJLik4cmMUcjOWatEIIbGP4Kdrtrilmu6mHnYeSvUn1n7u7rr0HS+mS1Eu57IVqL41rbkz7UjVOfS1y2XYRghp5jxIyfkrnm5AOB1V7WMY1R7UceU3J5Pp7Ruj44IkihULHGoVVHIACqFR1QAUAFABQB5igCo7QNRodJRYbEc6Z6OUDJXP0WH0lOOXpFSpNEGERTXuhrgxTIQDxKEno5QDjfjb7x6az6zQVaqOOH+R9N8oP8A0alq5rNDdrvQt5Q+UjcHXxHX414zWdOs07xLg7Fd0bUT0U9cudRLgO0lrPKGBbQoGqYzaKYPQadG1FWj3NPjNFcDPTWiILyIRXSFlUkqVJDISMEjtrvaHqypj2SWwicJd2UUu52d3MYxY3gkj59FMMew5Q+gCu/XrqbeGMVuPmiDlsbu1z0tlJGOswM6L4kJvIfSKe2maqpwlwxh8ajfm/H/AKkSE586PB/VFVZsgmuDkxjmCp83e9xpTOjUxaMVRmhjtKELJzVm1S5EltI26WG9C3PccfKAH1geXdTYruOfrZypkrYceSuaUsHhdo5Vwynj2dxB6xS2sPB0ar42wUo8EVIvHA4nsHOmIRbJErZ6v3c3yLSR1/6m8E8cMQKt7Vuzm3XVx5ZZLDUC6I3Z7pLZD8pIRlmHYSuPaTSLtdTXyzBLURl8VkuGgdBW1khW1jwWGGdjl2HjyA8K4Wt6x6kXGsS4ylLMh+WrhTtQ7B4WrLOzJbBwz0reRZIQkmq0a9y6iM57jAJJwBxJPADxrVChyeEMwkZvrdtGVcx2RDv1y/RXzB9I9/KvT9O6G3id3/wx6jWY9sCC1E1DudKSGRyyQbx35mGWc58oR5+U3VnkPZXqY9taxE5bbk9z6Q0HoaG0hWG2QJGvIDmT1lj1k9tLbyGSRqACgAoAKACgAoAKAInWDQEF5EYrqMOp5dTIe1W5g+FSngDCtb9mN3YN09mzzRKSQyDE0Q+so5jvX1VaShYsTLRm4vKE9X9pjLhbxd8f4ifK9K8j6K4mr6EpLuqZvp1viRo2itMRTrvQSK4+qeI8RzFeY1GhsqeJo3xlCa9rJOOesLpQSgLrPSJ1vwLcRUSCqruiUcDsPVlcyO08LU2NzKOIrHOw5Ma3U9Rur4kUcIsRuY0k+diik72RSfXit0Os3LlJkKDj8ZYGL6As252iDzSV91ao9c/lEdG6+PExtc6oW7I3xeICUcVDu+43cSvEGt2j19Opn2tYZZ6/Uw5exT4bqHo1Y26ljvAqJJfJK8GGSMNx6wa6M+2PKOnp/Vu37ml/0W3VPRkXRx3LwKrFt6ILI7eSPpEnr48qy6vWQ0kO58s5mputlN0qWUTd7bQSv0kkCM2AMtk8B3cq5M+u54iJrVla7YywdwFY/mkRPNVR91ZJ9YtfGxV1uXylk6ecnmTWC3X2z+UiyqS4E+krJLUP8l1E5aSlOTZZROGmo7Gw7ciD3FMVI2MMCElx/v8AjTI0NvYvjHJTdYtoNtBlUPTSfioRug/Wfl6q7mj6LddvLZCbNVCHG7M30nrBeaSkEShm3j5MMQJB49fWfE16nSdOp0y23ZzLb5Wcml6i7GApEukyGPAiBT5I/Kt19XAcK1uzwhBstvCqKFRQqqAAAMAAcgAOVLAUoAKACgAoAKACgAoAKACgDwigCla4bNLS+y270Mx/vIwASfrpyb2Hvqysa2BmQawbMtI2LdJBmZV4iSDeEgA7UzverNMlGuxYksloyceBnoraZcxHdnRZgO3yJB4kDGfRXI1PQ6bfhsa6tdNfIuuitotpLgMxiPZJy/SHCuFf0S+vhZN0NXCfOxa7W9VxvRsrjtUhvdXKt0s4fJDk4y4Y5W4rM6SHAUE9L9Mo4nouKj0iOw9Wfwx/vNT2sr2ZO+mFVakHYxSK63SCOqn6e2dNimisq01gj5tDWbkkxyDJZiodgmW+UQucDJ7K9Muu1S+UXkmuzUVLEZIfCVAqpGoVEGFUdQridR1stU84KRg03JvdnPT1zexvkZ2nhuKn0mT2vycNc1dVE9gm1xUqksoibT06NP4LYRB6U1stYM9JOgI+iDvN6hXQp6bfa9olJW1w8lN0ttTXlawE/WkOB6EX7yK7VH0+3+ozJPXL9pU5dI3+k5OjTpJif7uMEIPOA4Aeca7dGhoo+K3Mdl858l61X2ITPhr+YRL/AIcWHcjsLngvqNaHZjgSbHq9q1bWSblpCsY6zzdsfjOeJpUm2BLgVAHtABQAUAFABQAUAFABQAUAFABQAVAHhFG4EHp/VGzvB/ObdHb8bG6/6Y41dSa4IwZrp3YXGctZXTRn8SUb6+hxggeINXVr8h2lHv8AZnpW1YtFEz/Wt3yfUMGokqp/JZLxnKPBHrrfpG2O7K7g/izoQ36wBrJPpOms3xgdHVWIlrXarMPnII371Zk+4isFn05Xn2yHR6g/KJi22qQH5yGVT3FHHryD7KyWfT1i+LQ6Oui+USkG0iyPOR18Ub7s1ll0LULxkZ91Wx7Hr1ZH/mUHiGHvFIl0fUr9hdair8iq65WZ/wCai/Spf+L1H8GT61QHXGz/AM1F+lUf4vUv9jB3VLycPrxZD/mo/Rk1ZdI1P8WV+4q/kNZNodkP77PgrH7qdDouofKI+6qXkj7najaj5Kyv4KFH6xrZD6fufLSKPXVrgiLrasc/grUfbkJPqVfvrZX9PL90hM+ofhENebR7xs4Mcfmrx9bGtlfQ9PDncS9dNjOC10nf43EuZ1Pcwj9Zwlb69Np6vikIldOXktGhtit9Ljp2it168npG/RXHvpkrF4Fmg6v7GbCDBn37lvr4WP0Iv3k0t3MEjQbDR8UKbkMaRoPoooUeyl5bJHOKAPaACgAoAKACgAoAKACgAoAKACgAoAKACgAoAMUAFAHhFACVxao43ZEVh2MAw9RoArOkNnWjZvl2cYJ60BQ/q1b1JICvXuxLR7/IaeLzZAw/XU1ZWsMEJc7BIzno7517N6FW9zCrq78kNEfNsEm+hfRHxidfcxqPVDA3bYPdf5qA/Zkq3rIMHP8AwHu/81b+qT+FHrIMHa7BbjrvIR4JIf4VHrBgeQbBW+nfgdywH3mT7qPWYErabCbYfOXU7+aI4x7mo9dhgnrHZBoyPGYmkP8A1JHbPoGBVHdIMFl0ZqrZwfMWsKd4Rc+s8aq5tkk0FqoBigAxQB7QAUAFABQAUAFABQAUAFABQAUAFABQAUAFABQAUAFABQAUAFABQAVAHlABQAVIBQAUAFAHtABUAFSAUAFABQAUAFABQAUAFABQAUAFABQB/9k="/>
          <p:cNvSpPr>
            <a:spLocks noChangeAspect="1" noChangeArrowheads="1"/>
          </p:cNvSpPr>
          <p:nvPr/>
        </p:nvSpPr>
        <p:spPr bwMode="auto">
          <a:xfrm>
            <a:off x="368300" y="147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4" name="Picture 10" descr="http://www.mysticmissile.com/images/pennzoi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0" y="2971800"/>
            <a:ext cx="1229013" cy="7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4.44444E-6 L -0.98629 -0.004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tesladownunder.com/SteampunkHele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25" y="2351"/>
            <a:ext cx="9159425" cy="6855649"/>
          </a:xfrm>
          <a:prstGeom prst="rect">
            <a:avLst/>
          </a:prstGeom>
          <a:noFill/>
        </p:spPr>
      </p:pic>
      <p:pic>
        <p:nvPicPr>
          <p:cNvPr id="2053" name="Picture 5" descr="F:\05 Gilded Age\telephone very 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21" y="4985407"/>
            <a:ext cx="2178345" cy="177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05 Gilded Age\telephone cell anima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21" y="4633353"/>
            <a:ext cx="1394656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05 Gilded Age\alexander_graham_bell_te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43" y="2438400"/>
            <a:ext cx="25283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5447"/>
            <a:ext cx="4953000" cy="792162"/>
          </a:xfrm>
        </p:spPr>
        <p:txBody>
          <a:bodyPr/>
          <a:lstStyle/>
          <a:p>
            <a:r>
              <a:rPr lang="en-US" i="1" dirty="0" smtClean="0"/>
              <a:t>Electricity</a:t>
            </a:r>
            <a:endParaRPr lang="en-US" i="1" dirty="0"/>
          </a:p>
        </p:txBody>
      </p:sp>
      <p:pic>
        <p:nvPicPr>
          <p:cNvPr id="2050" name="Picture 2" descr="http://www.gifs.net/Animation11/Computers_and_Technology/Communication_Devices/Telegraph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96" y="228600"/>
            <a:ext cx="2917870" cy="20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943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The use of electricity was another of the era’s most significant developments.</a:t>
            </a:r>
          </a:p>
          <a:p>
            <a:r>
              <a:rPr lang="en-US" sz="2600" dirty="0" smtClean="0"/>
              <a:t>Electricity was first used as a means of communication with the telegraph.</a:t>
            </a:r>
          </a:p>
          <a:p>
            <a:r>
              <a:rPr lang="en-US" sz="2600" dirty="0" smtClean="0"/>
              <a:t>The </a:t>
            </a:r>
            <a:r>
              <a:rPr lang="en-US" sz="2600" b="1" dirty="0" smtClean="0">
                <a:solidFill>
                  <a:srgbClr val="FF0000"/>
                </a:solidFill>
              </a:rPr>
              <a:t>telegraph</a:t>
            </a:r>
            <a:r>
              <a:rPr lang="en-US" sz="2600" dirty="0" smtClean="0"/>
              <a:t> dramatically changed the speed at which we communicated over great distances and made the Pony Express obsolete.</a:t>
            </a:r>
          </a:p>
          <a:p>
            <a:r>
              <a:rPr lang="en-US" sz="2600" b="1" dirty="0" smtClean="0">
                <a:solidFill>
                  <a:srgbClr val="0070C0"/>
                </a:solidFill>
              </a:rPr>
              <a:t>Alexander Graham Bell </a:t>
            </a:r>
            <a:r>
              <a:rPr lang="en-US" sz="2600" dirty="0" smtClean="0"/>
              <a:t>would later perfect the telephone in 1876, it hasn’t stopped ringing since then.</a:t>
            </a:r>
          </a:p>
          <a:p>
            <a:r>
              <a:rPr lang="en-US" sz="2600" dirty="0" smtClean="0"/>
              <a:t>Later communication improvements, like the IPhone would also make land line telephones obsolete.</a:t>
            </a:r>
          </a:p>
          <a:p>
            <a:r>
              <a:rPr lang="en-US" sz="2600" dirty="0" smtClean="0"/>
              <a:t>Communications have never been the same!</a:t>
            </a:r>
            <a:endParaRPr lang="en-US" sz="2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255696"/>
            <a:ext cx="3733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</a:rPr>
              <a:t>Electricity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Technological Innovations</a:t>
            </a:r>
            <a:endParaRPr lang="en-US" dirty="0">
              <a:latin typeface="trashco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81979" cy="56388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2319A7"/>
                </a:solidFill>
              </a:rPr>
              <a:t>Thomas Edison </a:t>
            </a:r>
            <a:r>
              <a:rPr lang="en-US" sz="2600" dirty="0" smtClean="0"/>
              <a:t>would also use electricity to produce amazing results.</a:t>
            </a:r>
          </a:p>
          <a:p>
            <a:r>
              <a:rPr lang="en-US" sz="2600" dirty="0" smtClean="0"/>
              <a:t>Edison designed a way to get electricity into homes and businesses, having electric appliances isn’t much good if you don’t have electricity.</a:t>
            </a:r>
            <a:endParaRPr lang="en-US" sz="2600" dirty="0"/>
          </a:p>
          <a:p>
            <a:r>
              <a:rPr lang="en-US" sz="2600" dirty="0" smtClean="0"/>
              <a:t> Edison was able to create:</a:t>
            </a:r>
          </a:p>
          <a:p>
            <a:pPr lvl="1"/>
            <a:r>
              <a:rPr lang="en-US" sz="2000" dirty="0" smtClean="0"/>
              <a:t>Motion pictures, (entertainment)</a:t>
            </a:r>
          </a:p>
          <a:p>
            <a:pPr lvl="1"/>
            <a:r>
              <a:rPr lang="en-US" sz="2000" dirty="0" smtClean="0"/>
              <a:t>The light bulb, (world went 24/7)</a:t>
            </a:r>
          </a:p>
          <a:p>
            <a:pPr lvl="1"/>
            <a:r>
              <a:rPr lang="en-US" sz="2000" dirty="0" smtClean="0"/>
              <a:t>The phonograph, (which later gave way to other forms of recordings)</a:t>
            </a:r>
          </a:p>
          <a:p>
            <a:endParaRPr lang="en-US" sz="2800" dirty="0" smtClean="0"/>
          </a:p>
        </p:txBody>
      </p:sp>
      <p:pic>
        <p:nvPicPr>
          <p:cNvPr id="55298" name="Picture 2" descr="Animated lightbu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9063" y="3048000"/>
            <a:ext cx="1080067" cy="1080068"/>
          </a:xfrm>
          <a:prstGeom prst="rect">
            <a:avLst/>
          </a:prstGeom>
          <a:noFill/>
          <a:ln w="31750" cmpd="dbl">
            <a:solidFill>
              <a:srgbClr val="FF0000"/>
            </a:solidFill>
          </a:ln>
        </p:spPr>
      </p:pic>
      <p:pic>
        <p:nvPicPr>
          <p:cNvPr id="55302" name="Picture 6" descr="http://t2.gstatic.com/images?q=tbn:ANd9GcTG9xkfzdrDXyDtpv5uvJetxs8JKdaH2zE63NRA7X93xjc7G_XBk21hSzCKh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8506" y="5220261"/>
            <a:ext cx="1600200" cy="1564953"/>
          </a:xfrm>
          <a:prstGeom prst="rect">
            <a:avLst/>
          </a:prstGeom>
          <a:noFill/>
        </p:spPr>
      </p:pic>
      <p:pic>
        <p:nvPicPr>
          <p:cNvPr id="1027" name="Picture 3" descr="C:\Documents and Settings\mike.montgomery\My Documents\Muybridge_race_horse_animat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1879" y="2849125"/>
            <a:ext cx="2216727" cy="14778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3074" name="Picture 2" descr="http://t1.gstatic.com/images?q=tbn:ANd9GcRT2vFl0Q6Mkl7zzeHcDrA0vWIZPRZLr2kVpzhH6KLCumYV2fOy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15" y="5157099"/>
            <a:ext cx="1620982" cy="16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3.gstatic.com/images?q=tbn:ANd9GcR0OWX88etwlNq1pRhvksFTMJyrwRbree-npxaqwi_GyOmuNbcCk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17" y="5157099"/>
            <a:ext cx="1672935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05 Gilded Age\Edis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32613"/>
            <a:ext cx="1824038" cy="17526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wired.com/images_blogs/wiredscience/2009/06/1500107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45"/>
          <a:stretch/>
        </p:blipFill>
        <p:spPr bwMode="auto">
          <a:xfrm>
            <a:off x="2813917" y="4989945"/>
            <a:ext cx="2478518" cy="184727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11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92162"/>
          </a:xfrm>
        </p:spPr>
        <p:txBody>
          <a:bodyPr/>
          <a:lstStyle/>
          <a:p>
            <a:r>
              <a:rPr lang="en-US" dirty="0" smtClean="0"/>
              <a:t>Other Inventors &amp; Innovations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1"/>
            <a:ext cx="5410200" cy="1371599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Elias Howe </a:t>
            </a:r>
            <a:r>
              <a:rPr lang="en-US" sz="2600" dirty="0" smtClean="0">
                <a:solidFill>
                  <a:srgbClr val="FF0000"/>
                </a:solidFill>
              </a:rPr>
              <a:t>– sewing machine</a:t>
            </a:r>
            <a:r>
              <a:rPr lang="en-US" sz="2600" dirty="0" smtClean="0"/>
              <a:t>, clothing could be made cheaper, faster, and now at home.  (1846)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smtClean="0"/>
              <a:t>This was a time period of many invention</a:t>
            </a:r>
            <a:r>
              <a:rPr lang="en-US" sz="2600" dirty="0" smtClean="0"/>
              <a:t>s </a:t>
            </a:r>
            <a:r>
              <a:rPr lang="en-US" sz="2600" b="1" dirty="0" smtClean="0"/>
              <a:t>that improved the lifestyle and standard of living of many Americans. </a:t>
            </a:r>
            <a:endParaRPr lang="en-US" sz="2600" b="1" dirty="0"/>
          </a:p>
        </p:txBody>
      </p:sp>
      <p:pic>
        <p:nvPicPr>
          <p:cNvPr id="4098" name="Picture 2" descr="F:\05 Gilded Age\elias-howe-sewing-machin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153833" cy="18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8382" y="3932167"/>
            <a:ext cx="5410200" cy="2117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rgbClr val="0070C0"/>
                </a:solidFill>
              </a:rPr>
              <a:t>Elisha Otis </a:t>
            </a:r>
            <a:r>
              <a:rPr lang="en-US" sz="2600" dirty="0" smtClean="0">
                <a:solidFill>
                  <a:srgbClr val="0070C0"/>
                </a:solidFill>
              </a:rPr>
              <a:t>– passenger elevators</a:t>
            </a:r>
            <a:r>
              <a:rPr lang="en-US" sz="2600" dirty="0" smtClean="0"/>
              <a:t>, the new technique of making steel allowed for skyscrapers, this created a need for elevators to carry people  between floors.  (1852)</a:t>
            </a:r>
            <a:endParaRPr lang="en-US" sz="2600" dirty="0"/>
          </a:p>
        </p:txBody>
      </p:sp>
      <p:pic>
        <p:nvPicPr>
          <p:cNvPr id="4101" name="Picture 5" descr="http://blog.youth-online.com/attachments/2008/06/8_2008061910384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31242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Inventors &amp;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04" y="1828801"/>
            <a:ext cx="5776396" cy="21336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Christopher Sholes</a:t>
            </a:r>
            <a:r>
              <a:rPr lang="en-US" sz="2600" dirty="0" smtClean="0">
                <a:solidFill>
                  <a:srgbClr val="FF0000"/>
                </a:solidFill>
              </a:rPr>
              <a:t> – typewriter,</a:t>
            </a:r>
            <a:r>
              <a:rPr lang="en-US" sz="2600" dirty="0" smtClean="0"/>
              <a:t> made businesses more productive and helped improve communications. Eventually led to computer keyboards.  (1867)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This was a time period of many invention</a:t>
            </a:r>
            <a:r>
              <a:rPr lang="en-US" sz="2600" dirty="0"/>
              <a:t>s </a:t>
            </a:r>
            <a:r>
              <a:rPr lang="en-US" sz="2600" b="1" dirty="0"/>
              <a:t>that improved the lifestyle and standard of living of many Americans. </a:t>
            </a:r>
          </a:p>
        </p:txBody>
      </p:sp>
      <p:pic>
        <p:nvPicPr>
          <p:cNvPr id="5124" name="Picture 4" descr="http://images.fineartamerica.com/images-medium-large/christopher-latham-sholes-1819-1890-evere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3" y="1752600"/>
            <a:ext cx="2935390" cy="19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01820" y="4036433"/>
            <a:ext cx="5642180" cy="252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rgbClr val="0070C0"/>
                </a:solidFill>
              </a:rPr>
              <a:t>Wright Brothers </a:t>
            </a:r>
            <a:r>
              <a:rPr lang="en-US" sz="2600" dirty="0" smtClean="0">
                <a:solidFill>
                  <a:srgbClr val="0070C0"/>
                </a:solidFill>
              </a:rPr>
              <a:t>– Orville &amp; Wilbur</a:t>
            </a:r>
            <a:r>
              <a:rPr lang="en-US" sz="2600" dirty="0" smtClean="0"/>
              <a:t> first successful manned flight.  Although their first flight lasted only seconds, it opened way for air travel at a dramatically increased speed and distance travelled.  (1903)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F:\05 Gilded Age\wright-brothers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" y="4116385"/>
            <a:ext cx="3410816" cy="255991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www.passionforpets.com.au/media/30926/AnimatedAirplan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09999"/>
            <a:ext cx="1111251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2918</Words>
  <Application>Microsoft Office PowerPoint</Application>
  <PresentationFormat>On-screen Show (4:3)</PresentationFormat>
  <Paragraphs>270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Default Design</vt:lpstr>
      <vt:lpstr>PowerPoint Presentation</vt:lpstr>
      <vt:lpstr>PowerPoint Presentation</vt:lpstr>
      <vt:lpstr>Technological Innovations</vt:lpstr>
      <vt:lpstr>Technological Innovations</vt:lpstr>
      <vt:lpstr>Technological Innovations</vt:lpstr>
      <vt:lpstr>Electricity</vt:lpstr>
      <vt:lpstr>Technological Innovations</vt:lpstr>
      <vt:lpstr>Other Inventors &amp; Innovations</vt:lpstr>
      <vt:lpstr>Other Inventors &amp; Innovations</vt:lpstr>
      <vt:lpstr>The Growth of Railroads</vt:lpstr>
      <vt:lpstr>The Transcontinental Railroad</vt:lpstr>
      <vt:lpstr>Building the Transcontinental Railroad</vt:lpstr>
      <vt:lpstr>The Impact of the Railroads</vt:lpstr>
      <vt:lpstr>Development of a National Market</vt:lpstr>
      <vt:lpstr>Impact of Population Growth</vt:lpstr>
      <vt:lpstr>Impact of Population Growth</vt:lpstr>
      <vt:lpstr>Growth of Cities Brings Problems</vt:lpstr>
      <vt:lpstr>New Types of Business Organization</vt:lpstr>
      <vt:lpstr>Corporations</vt:lpstr>
      <vt:lpstr>The Free Enterprise System</vt:lpstr>
      <vt:lpstr>The Free Enterprise System</vt:lpstr>
      <vt:lpstr>Entrepreneurs</vt:lpstr>
      <vt:lpstr>Captains of Industry</vt:lpstr>
      <vt:lpstr>The Gilded Age</vt:lpstr>
      <vt:lpstr>Political Cartoons on Robber Barons</vt:lpstr>
      <vt:lpstr>Andrew Carnegie</vt:lpstr>
      <vt:lpstr>John D. Rockefeller</vt:lpstr>
      <vt:lpstr>Philanthropy</vt:lpstr>
      <vt:lpstr>Pros and Cons of Big Business</vt:lpstr>
      <vt:lpstr>Laws Against Big Business</vt:lpstr>
      <vt:lpstr>Laws Against Anti-Competitive Practices</vt:lpstr>
      <vt:lpstr>Laws Against Anti-Competitive Practices</vt:lpstr>
      <vt:lpstr>The Conditions of Labor</vt:lpstr>
      <vt:lpstr>Factory Working Conditions</vt:lpstr>
      <vt:lpstr>PowerPoint Presentation</vt:lpstr>
      <vt:lpstr>The Rise of Unions</vt:lpstr>
      <vt:lpstr>Major Unions</vt:lpstr>
      <vt:lpstr>Major Unions</vt:lpstr>
      <vt:lpstr>Government Attitude Towards Unions</vt:lpstr>
      <vt:lpstr>Union Strikes and the Public</vt:lpstr>
      <vt:lpstr>Free Enterprise System</vt:lpstr>
      <vt:lpstr>Growth of America’s Industry </vt:lpstr>
      <vt:lpstr>Entrepreneurs</vt:lpstr>
      <vt:lpstr>Organized Labor</vt:lpstr>
    </vt:vector>
  </TitlesOfParts>
  <Company>SMCISD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Montgomery</dc:creator>
  <cp:lastModifiedBy>Mike Montgomery</cp:lastModifiedBy>
  <cp:revision>199</cp:revision>
  <dcterms:created xsi:type="dcterms:W3CDTF">2013-06-24T20:44:34Z</dcterms:created>
  <dcterms:modified xsi:type="dcterms:W3CDTF">2014-03-14T18:36:03Z</dcterms:modified>
</cp:coreProperties>
</file>